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3" r:id="rId50"/>
  </p:sldIdLst>
  <p:sldSz cx="18288000" cy="10287000"/>
  <p:notesSz cx="10287000" cy="18288000"/>
  <p:embeddedFontLst>
    <p:embeddedFont>
      <p:font typeface="Nanum Gothic" panose="020B0600000101010101" charset="-127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나눔스퀘어" panose="020B0600000101010101" pitchFamily="50" charset="-127"/>
      <p:regular r:id="rId58"/>
    </p:embeddedFont>
    <p:embeddedFont>
      <p:font typeface="나눔스퀘어 Bold" panose="020B0600000101010101" pitchFamily="50" charset="-127"/>
      <p:bold r:id="rId59"/>
    </p:embeddedFont>
    <p:embeddedFont>
      <p:font typeface="나눔스퀘어 ExtraBold" panose="020B0600000101010101" pitchFamily="50" charset="-127"/>
      <p:bold r:id="rId60"/>
    </p:embeddedFont>
    <p:embeddedFont>
      <p:font typeface="나눔스퀘어 Light" panose="020B0600000101010101" pitchFamily="50" charset="-127"/>
      <p:regular r:id="rId61"/>
    </p:embeddedFont>
    <p:embeddedFont>
      <p:font typeface="나눔스퀘어_ac Bold" panose="020B0600000101010101" pitchFamily="50" charset="-127"/>
      <p:bold r:id="rId62"/>
    </p:embeddedFont>
    <p:embeddedFont>
      <p:font typeface="나눔스퀘어_ac ExtraBold" panose="020B0600000101010101" pitchFamily="50" charset="-127"/>
      <p:bold r:id="rId63"/>
    </p:embeddedFont>
    <p:embeddedFont>
      <p:font typeface="나눔스퀘어_ac Light" panose="020B0600000101010101" pitchFamily="50" charset="-127"/>
      <p:regular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E6A0DD-39B0-4E87-9D3A-23F74CC846A8}">
  <a:tblStyle styleId="{26E6A0DD-39B0-4E87-9D3A-23F74CC846A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5D4C32E-1032-4BAE-BEEB-25962A8C45A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가전업체 영업이익 추이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백만불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13년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삼성전자</c:v>
                </c:pt>
                <c:pt idx="1">
                  <c:v>LG전자</c:v>
                </c:pt>
                <c:pt idx="2">
                  <c:v>Whirlpool</c:v>
                </c:pt>
                <c:pt idx="3">
                  <c:v>Electrolux</c:v>
                </c:pt>
                <c:pt idx="4">
                  <c:v>Midea</c:v>
                </c:pt>
                <c:pt idx="5">
                  <c:v>Qindao Haier</c:v>
                </c:pt>
                <c:pt idx="6">
                  <c:v>Gree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1145</c:v>
                </c:pt>
                <c:pt idx="1">
                  <c:v>1027</c:v>
                </c:pt>
                <c:pt idx="2">
                  <c:v>1507</c:v>
                </c:pt>
                <c:pt idx="3">
                  <c:v>622</c:v>
                </c:pt>
                <c:pt idx="4">
                  <c:v>1361</c:v>
                </c:pt>
                <c:pt idx="5">
                  <c:v>896</c:v>
                </c:pt>
                <c:pt idx="6">
                  <c:v>1695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58-4788-89F2-7C9B5FA767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14년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삼성전자</c:v>
                </c:pt>
                <c:pt idx="1">
                  <c:v>LG전자</c:v>
                </c:pt>
                <c:pt idx="2">
                  <c:v>Whirlpool</c:v>
                </c:pt>
                <c:pt idx="3">
                  <c:v>Electrolux</c:v>
                </c:pt>
                <c:pt idx="4">
                  <c:v>Midea</c:v>
                </c:pt>
                <c:pt idx="5">
                  <c:v>Qindao Haier</c:v>
                </c:pt>
                <c:pt idx="6">
                  <c:v>Gree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1100</c:v>
                </c:pt>
                <c:pt idx="1">
                  <c:v>1100</c:v>
                </c:pt>
                <c:pt idx="2">
                  <c:v>1500</c:v>
                </c:pt>
                <c:pt idx="3">
                  <c:v>700</c:v>
                </c:pt>
                <c:pt idx="4">
                  <c:v>2000</c:v>
                </c:pt>
                <c:pt idx="5">
                  <c:v>1000</c:v>
                </c:pt>
                <c:pt idx="6">
                  <c:v>2200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58-4788-89F2-7C9B5FA767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15년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삼성전자</c:v>
                </c:pt>
                <c:pt idx="1">
                  <c:v>LG전자</c:v>
                </c:pt>
                <c:pt idx="2">
                  <c:v>Whirlpool</c:v>
                </c:pt>
                <c:pt idx="3">
                  <c:v>Electrolux</c:v>
                </c:pt>
                <c:pt idx="4">
                  <c:v>Midea</c:v>
                </c:pt>
                <c:pt idx="5">
                  <c:v>Qindao Haier</c:v>
                </c:pt>
                <c:pt idx="6">
                  <c:v>Gree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1200</c:v>
                </c:pt>
                <c:pt idx="1">
                  <c:v>900</c:v>
                </c:pt>
                <c:pt idx="2">
                  <c:v>1400</c:v>
                </c:pt>
                <c:pt idx="3">
                  <c:v>630</c:v>
                </c:pt>
                <c:pt idx="4">
                  <c:v>1900</c:v>
                </c:pt>
                <c:pt idx="5">
                  <c:v>800</c:v>
                </c:pt>
                <c:pt idx="6">
                  <c:v>1800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58-4788-89F2-7C9B5FA7674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16년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삼성전자</c:v>
                </c:pt>
                <c:pt idx="1">
                  <c:v>LG전자</c:v>
                </c:pt>
                <c:pt idx="2">
                  <c:v>Whirlpool</c:v>
                </c:pt>
                <c:pt idx="3">
                  <c:v>Electrolux</c:v>
                </c:pt>
                <c:pt idx="4">
                  <c:v>Midea</c:v>
                </c:pt>
                <c:pt idx="5">
                  <c:v>Qindao Haier</c:v>
                </c:pt>
                <c:pt idx="6">
                  <c:v>Gree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2000</c:v>
                </c:pt>
                <c:pt idx="1">
                  <c:v>2000</c:v>
                </c:pt>
                <c:pt idx="2">
                  <c:v>1600</c:v>
                </c:pt>
                <c:pt idx="3">
                  <c:v>700</c:v>
                </c:pt>
                <c:pt idx="4">
                  <c:v>2200</c:v>
                </c:pt>
                <c:pt idx="5">
                  <c:v>900</c:v>
                </c:pt>
                <c:pt idx="6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58-4788-89F2-7C9B5FA7674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17년</c:v>
                </c:pt>
              </c:strCache>
            </c:strRef>
          </c:tx>
          <c:spPr>
            <a:solidFill>
              <a:schemeClr val="accent1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삼성전자</c:v>
                </c:pt>
                <c:pt idx="1">
                  <c:v>LG전자</c:v>
                </c:pt>
                <c:pt idx="2">
                  <c:v>Whirlpool</c:v>
                </c:pt>
                <c:pt idx="3">
                  <c:v>Electrolux</c:v>
                </c:pt>
                <c:pt idx="4">
                  <c:v>Midea</c:v>
                </c:pt>
                <c:pt idx="5">
                  <c:v>Qindao Haier</c:v>
                </c:pt>
                <c:pt idx="6">
                  <c:v>Gree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1462</c:v>
                </c:pt>
                <c:pt idx="1">
                  <c:v>2703</c:v>
                </c:pt>
                <c:pt idx="2">
                  <c:v>1451</c:v>
                </c:pt>
                <c:pt idx="3">
                  <c:v>866</c:v>
                </c:pt>
                <c:pt idx="4">
                  <c:v>2863</c:v>
                </c:pt>
                <c:pt idx="5">
                  <c:v>1402</c:v>
                </c:pt>
                <c:pt idx="6">
                  <c:v>3875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258-4788-89F2-7C9B5FA767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2890752"/>
        <c:axId val="1162901984"/>
      </c:barChart>
      <c:catAx>
        <c:axId val="116289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pPr>
            <a:endParaRPr lang="ko-KR"/>
          </a:p>
        </c:txPr>
        <c:crossAx val="1162901984"/>
        <c:crosses val="autoZero"/>
        <c:auto val="1"/>
        <c:lblAlgn val="ctr"/>
        <c:lblOffset val="100"/>
        <c:noMultiLvlLbl val="0"/>
      </c:catAx>
      <c:valAx>
        <c:axId val="116290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2890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181102362204723E-2"/>
          <c:y val="1.8662154363794637E-2"/>
          <c:w val="0.93281889763779524"/>
          <c:h val="0.735074327320722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0-41D1-81CB-80788E7FA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5886528"/>
        <c:axId val="935885280"/>
      </c:barChart>
      <c:catAx>
        <c:axId val="935886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35885280"/>
        <c:crosses val="autoZero"/>
        <c:auto val="1"/>
        <c:lblAlgn val="ctr"/>
        <c:lblOffset val="100"/>
        <c:noMultiLvlLbl val="0"/>
      </c:catAx>
      <c:valAx>
        <c:axId val="9358852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588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BB-4CC1-856A-4E160498BF65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BB-4CC1-856A-4E160498BF6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BB-4CC1-856A-4E160498BF65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BB-4CC1-856A-4E160498BF6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BB-4CC1-856A-4E160498BF6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EBB-4CC1-856A-4E160498BF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기타</c:v>
                </c:pt>
                <c:pt idx="1">
                  <c:v>백화점</c:v>
                </c:pt>
                <c:pt idx="2">
                  <c:v>TV 홈쇼핑</c:v>
                </c:pt>
                <c:pt idx="3">
                  <c:v>대형마트</c:v>
                </c:pt>
                <c:pt idx="4">
                  <c:v>오프라인 전문매장</c:v>
                </c:pt>
                <c:pt idx="5">
                  <c:v>온라인 쇼핑몰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5.8</c:v>
                </c:pt>
                <c:pt idx="1">
                  <c:v>3.8</c:v>
                </c:pt>
                <c:pt idx="2">
                  <c:v>5.7</c:v>
                </c:pt>
                <c:pt idx="3">
                  <c:v>7.9</c:v>
                </c:pt>
                <c:pt idx="4">
                  <c:v>22.4</c:v>
                </c:pt>
                <c:pt idx="5">
                  <c:v>54.4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EBB-4CC1-856A-4E160498BF6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2082851424"/>
        <c:axId val="-2082850336"/>
      </c:barChart>
      <c:catAx>
        <c:axId val="-208285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+mn-cs"/>
              </a:defRPr>
            </a:pPr>
            <a:endParaRPr lang="ko-KR"/>
          </a:p>
        </c:txPr>
        <c:crossAx val="-2082850336"/>
        <c:crosses val="autoZero"/>
        <c:auto val="1"/>
        <c:lblAlgn val="ctr"/>
        <c:lblOffset val="100"/>
        <c:noMultiLvlLbl val="0"/>
      </c:catAx>
      <c:valAx>
        <c:axId val="-208285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82851424"/>
        <c:crosses val="autoZero"/>
        <c:crossBetween val="between"/>
      </c:valAx>
      <c:spPr>
        <a:solidFill>
          <a:schemeClr val="lt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500" dirty="0"/>
          </a:p>
        </p:txBody>
      </p:sp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224ab0fa7_0_3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ge224ab0fa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1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39" name="Google Shape;339;p1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13b4a868a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13b4a868a_4_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e13b4a868a_4_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1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224ab0fa7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e224ab0fa7_4_1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383;ge224ab0fa7_4_1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13b4a868a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e13b4a868a_2_6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e13b4a868a_2_6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224ab0fa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224ab0fa7_4_2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ge224ab0fa7_4_2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224ab0fa7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e224ab0fa7_4_3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ge224ab0fa7_4_3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" name="Google Shape;4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1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18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13b4a868a_5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13b4a868a_5_15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ge13b4a868a_5_15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2" name="Google Shape;5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24ab0fa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224ab0fa7_4_5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ge224ab0fa7_4_5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2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3" name="Google Shape;603;p2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2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p28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e24ddc0066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e24ddc0066_2_6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e24ddc0066_2_67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e13b4a868a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e13b4a868a_2_5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ge13b4a868a_2_5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250a743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250a74338_0_1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ge250a74338_0_1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13b4a868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13b4a868a_2_8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ge13b4a868a_2_8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14a6ca2ce_2_3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2" name="Google Shape;702;ge14a6ca2c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e13b4a868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e13b4a868a_0_1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e13b4a868a_0_1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e24ddc0066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e24ddc0066_2_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e24ddc0066_2_1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e13b4a868a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e13b4a868a_1_23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ge13b4a868a_1_23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e14a6ca2ce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e14a6ca2ce_2_10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ge14a6ca2ce_2_10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13b4a868a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13b4a868a_1_3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6" name="Google Shape;816;ge13b4a868a_1_3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14a6ca2ce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14a6ca2ce_2_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9" name="Google Shape;839;ge14a6ca2ce_2_8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13b4a868a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e13b4a868a_5_2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ge13b4a868a_5_23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e24ddc006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e24ddc0066_2_10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ge24ddc0066_2_107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24ccf5a4e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e24ccf5a4e_5_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Google Shape;878;ge24ccf5a4e_5_1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24ccf5a4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e24ccf5a4e_0_7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24ccf5a4e_0_70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e24ccf5a4e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e24ccf5a4e_6_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e24ccf5a4e_6_6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e24ccf5a4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e24ccf5a4e_0_6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02" name="Google Shape;902;ge24ccf5a4e_0_6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5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7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pc.ncep.noaa.gov/html/heatindex_equation.shtml" TargetMode="External"/><Relationship Id="rId13" Type="http://schemas.openxmlformats.org/officeDocument/2006/relationships/hyperlink" Target="https://www.yeongnam.com/web/view.php?key=20201120010002951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mizykk.tistory.com/102" TargetMode="External"/><Relationship Id="rId12" Type="http://schemas.openxmlformats.org/officeDocument/2006/relationships/hyperlink" Target="https://www.mirae-biz.com/news/articleView.html?idxno=62197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ather.go.kr/plus/life/li_asset/HELP/basic/help_01_07.jsp" TargetMode="External"/><Relationship Id="rId11" Type="http://schemas.openxmlformats.org/officeDocument/2006/relationships/hyperlink" Target="https://www.snmnews.com/news/articleView.html?idxno=429287" TargetMode="External"/><Relationship Id="rId5" Type="http://schemas.openxmlformats.org/officeDocument/2006/relationships/hyperlink" Target="https://www.weather.go.kr/plus/life/li_asset/HELP/basic/help_01_04.jsp" TargetMode="External"/><Relationship Id="rId15" Type="http://schemas.openxmlformats.org/officeDocument/2006/relationships/hyperlink" Target="https://www.youtube.com/watch?v=dK7m16NqSPo&amp;list=LL&amp;index=1" TargetMode="External"/><Relationship Id="rId10" Type="http://schemas.openxmlformats.org/officeDocument/2006/relationships/hyperlink" Target="http://www.dailysmart.co.kr/news/articleView.html?idxno=27114" TargetMode="External"/><Relationship Id="rId4" Type="http://schemas.openxmlformats.org/officeDocument/2006/relationships/hyperlink" Target="https://www.kma.go.kr/HELP/basic/help_01_05.jsp" TargetMode="External"/><Relationship Id="rId9" Type="http://schemas.openxmlformats.org/officeDocument/2006/relationships/hyperlink" Target="http://www.openads.co.kr/content/contentDetail?contsId=3990" TargetMode="External"/><Relationship Id="rId14" Type="http://schemas.openxmlformats.org/officeDocument/2006/relationships/hyperlink" Target="http://biz.newdaily.co.kr/site/data/html/2018/12/28/2018122800048.html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salepop.net/index.php?document_srl=47609&amp;mid=board_oVXo69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://salepop.net/index.php?document_srl=47609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sg.com/event/eventDetail.ssg?promId=1100361633" TargetMode="External"/><Relationship Id="rId5" Type="http://schemas.openxmlformats.org/officeDocument/2006/relationships/hyperlink" Target="http://www.viva100.com/main/view.php?key=20200623010005038" TargetMode="External"/><Relationship Id="rId4" Type="http://schemas.openxmlformats.org/officeDocument/2006/relationships/hyperlink" Target="https://www.spcmagazine.com/spc1_180914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D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-34637" y="22431"/>
            <a:ext cx="18271859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-34637" y="-1814"/>
            <a:ext cx="18322638" cy="10277930"/>
          </a:xfrm>
          <a:prstGeom prst="rect">
            <a:avLst/>
          </a:prstGeom>
          <a:solidFill>
            <a:srgbClr val="2A2D48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403375" y="2506815"/>
            <a:ext cx="8153399" cy="36000"/>
          </a:xfrm>
          <a:prstGeom prst="rect">
            <a:avLst/>
          </a:prstGeom>
          <a:solidFill>
            <a:schemeClr val="lt1">
              <a:alpha val="77647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-34625" y="22425"/>
            <a:ext cx="18339900" cy="10311300"/>
          </a:xfrm>
          <a:prstGeom prst="rect">
            <a:avLst/>
          </a:prstGeom>
          <a:solidFill>
            <a:srgbClr val="30384D">
              <a:alpha val="2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03375" y="1708960"/>
            <a:ext cx="6809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0" u="none" strike="noStrike" cap="none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냉난방가전</a:t>
            </a:r>
            <a:r>
              <a:rPr lang="en-US" sz="4800" i="0" u="none" strike="noStrike" cap="none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4800" i="0" u="none" strike="noStrike" cap="none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수요</a:t>
            </a:r>
            <a:r>
              <a:rPr lang="en-US" sz="4800" i="0" u="none" strike="noStrike" cap="none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4800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예측</a:t>
            </a:r>
            <a:r>
              <a:rPr lang="en-US" sz="4800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4800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모델</a:t>
            </a:r>
            <a:r>
              <a:rPr lang="en-US" sz="4800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endParaRPr sz="1800" i="0" u="none" strike="noStrike" cap="none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5614800" y="-98775"/>
            <a:ext cx="12622500" cy="10401300"/>
          </a:xfrm>
          <a:prstGeom prst="rect">
            <a:avLst/>
          </a:prstGeom>
          <a:gradFill>
            <a:gsLst>
              <a:gs pos="0">
                <a:srgbClr val="4C4C4C">
                  <a:alpha val="0"/>
                </a:srgbClr>
              </a:gs>
              <a:gs pos="100000">
                <a:srgbClr val="000000">
                  <a:alpha val="6980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2268200" y="9410700"/>
            <a:ext cx="5830667" cy="63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E6E6E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 Gothic"/>
                <a:sym typeface="Nanum Gothic"/>
              </a:rPr>
              <a:t>Tave7 김대현 이현주 김민기 김건우  </a:t>
            </a:r>
            <a:endParaRPr sz="1600" i="0" u="none" strike="noStrike" cap="none">
              <a:solidFill>
                <a:srgbClr val="E6E6E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01825" y="2607925"/>
            <a:ext cx="7936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Nanum Gothic"/>
                <a:sym typeface="Nanum Gothic"/>
              </a:rPr>
              <a:t>계절에</a:t>
            </a:r>
            <a:r>
              <a:rPr lang="en-US" sz="24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Nanum Gothic"/>
                <a:sym typeface="Nanum Gothic"/>
              </a:rPr>
              <a:t>따른</a:t>
            </a:r>
            <a:r>
              <a:rPr lang="en-US" sz="24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Nanum Gothic"/>
                <a:sym typeface="Nanum Gothic"/>
              </a:rPr>
              <a:t>소비패턴</a:t>
            </a:r>
            <a:r>
              <a:rPr lang="en-US" sz="2400" dirty="0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Nanum Gothic"/>
                <a:sym typeface="Nanum Gothic"/>
              </a:rPr>
              <a:t>중심으로</a:t>
            </a:r>
            <a:endParaRPr sz="2400" dirty="0">
              <a:solidFill>
                <a:schemeClr val="lt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/>
          <p:nvPr/>
        </p:nvSpPr>
        <p:spPr>
          <a:xfrm>
            <a:off x="4257349" y="5067110"/>
            <a:ext cx="13364612" cy="1666964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"/>
              <a:sym typeface="Times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688151" y="1552225"/>
            <a:ext cx="97524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날씨</a:t>
            </a:r>
            <a:r>
              <a:rPr lang="en-US" sz="2400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데이터에</a:t>
            </a:r>
            <a:r>
              <a:rPr lang="en-US" sz="2400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새로운</a:t>
            </a:r>
            <a:r>
              <a:rPr lang="en-US" sz="2400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변수</a:t>
            </a:r>
            <a:r>
              <a:rPr lang="en-US" sz="2400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추가</a:t>
            </a:r>
            <a:r>
              <a:rPr lang="en-US" sz="2400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- 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불쾌지수</a:t>
            </a:r>
            <a:r>
              <a:rPr lang="en-US" sz="2400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/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열지수</a:t>
            </a:r>
            <a:r>
              <a:rPr lang="en-US" sz="2400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/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체감온도</a:t>
            </a:r>
            <a:r>
              <a:rPr lang="en-US" sz="2400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계산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688150" y="512396"/>
            <a:ext cx="96456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60" name="Google Shape;26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742" y="2518815"/>
            <a:ext cx="3298677" cy="166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8670" y="5038864"/>
            <a:ext cx="3298678" cy="170988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/>
        </p:nvSpPr>
        <p:spPr>
          <a:xfrm>
            <a:off x="4495799" y="2943255"/>
            <a:ext cx="13030201" cy="88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"/>
                <a:sym typeface="Times"/>
              </a:rPr>
              <a:t> 1.8 * ‘하루 평균기온(°C)’ - 0.55 * </a:t>
            </a: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"/>
                <a:sym typeface="Times"/>
              </a:rPr>
              <a:t>(1 – ‘하루 평균 상대습도(%)’/100) * (1.8 * ‘하루 평균기온(°C)’ - 26) + 32</a:t>
            </a: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1642244" y="3150415"/>
            <a:ext cx="1800720" cy="54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불쾌지수</a:t>
            </a:r>
            <a:endParaRPr sz="240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1665000" y="5668200"/>
            <a:ext cx="1800720" cy="694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열지수</a:t>
            </a:r>
            <a:endParaRPr sz="20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4250419" y="2518815"/>
            <a:ext cx="13275581" cy="1666964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"/>
              <a:sym typeface="Times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4419600" y="5454047"/>
            <a:ext cx="13106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"/>
                <a:sym typeface="Times"/>
              </a:rPr>
              <a:t>0.5 * (1.8* ‘하루 평균기온(°C)’ +32 + 61.0 +</a:t>
            </a:r>
            <a:endParaRPr sz="24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"/>
              <a:sym typeface="Time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"/>
                <a:sym typeface="Times"/>
              </a:rPr>
              <a:t> ((1.8* ‘하루 평균기온(°C)’ +32-68.0) * 1.2) + (‘하루 평균 상대습도(%)'/100*0.094))</a:t>
            </a: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822" y="7781935"/>
            <a:ext cx="3214597" cy="16669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/>
          <p:nvPr/>
        </p:nvSpPr>
        <p:spPr>
          <a:xfrm>
            <a:off x="4257349" y="7781935"/>
            <a:ext cx="13352732" cy="1666964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Times"/>
              <a:sym typeface="Times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822119" y="8339960"/>
            <a:ext cx="1800720" cy="80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체감온도</a:t>
            </a:r>
            <a:endParaRPr sz="20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5036716" y="8249812"/>
            <a:ext cx="1231560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"/>
                <a:sym typeface="Times"/>
              </a:rPr>
              <a:t>13.12+(0.6215* ‘하루 평균기온(°C)’ )-(11.37*((‘하루 평균 풍속(m/s)’)**(0.16))) + 0.3965* ‘하루 평균기온(°C)’  * (‘하루 평균 풍속(m/s)’)**0.16)</a:t>
            </a: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7936250" y="9448900"/>
            <a:ext cx="737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/>
        </p:nvSpPr>
        <p:spPr>
          <a:xfrm>
            <a:off x="749100" y="1521525"/>
            <a:ext cx="4695736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전체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날씨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데이터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(2018~2019년)</a:t>
            </a:r>
            <a:endParaRPr sz="2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279" name="Google Shape;27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0" name="Google Shape;280;p23"/>
          <p:cNvGraphicFramePr/>
          <p:nvPr>
            <p:extLst>
              <p:ext uri="{D42A27DB-BD31-4B8C-83A1-F6EECF244321}">
                <p14:modId xmlns:p14="http://schemas.microsoft.com/office/powerpoint/2010/main" val="3539274066"/>
              </p:ext>
            </p:extLst>
          </p:nvPr>
        </p:nvGraphicFramePr>
        <p:xfrm>
          <a:off x="1779025" y="2313170"/>
          <a:ext cx="14870625" cy="7506875"/>
        </p:xfrm>
        <a:graphic>
          <a:graphicData uri="http://schemas.openxmlformats.org/drawingml/2006/table">
            <a:tbl>
              <a:tblPr>
                <a:noFill/>
                <a:tableStyleId>{26E6A0DD-39B0-4E87-9D3A-23F74CC846A8}</a:tableStyleId>
              </a:tblPr>
              <a:tblGrid>
                <a:gridCol w="135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1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1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1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1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51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51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518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8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lt1"/>
                          </a:solidFill>
                          <a:highlight>
                            <a:srgbClr val="17365D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Arial"/>
                          <a:sym typeface="Arial"/>
                        </a:rPr>
                        <a:t>일시</a:t>
                      </a:r>
                      <a:endParaRPr sz="1100" b="1">
                        <a:solidFill>
                          <a:schemeClr val="lt1"/>
                        </a:solidFill>
                        <a:highlight>
                          <a:srgbClr val="17365D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7625" marR="7625" marT="7625" marB="0" anchor="ctr"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lt1"/>
                          </a:solidFill>
                          <a:highlight>
                            <a:srgbClr val="17365D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Arial"/>
                          <a:sym typeface="Arial"/>
                        </a:rPr>
                        <a:t>평균기온(°C)</a:t>
                      </a:r>
                      <a:endParaRPr sz="1100">
                        <a:solidFill>
                          <a:schemeClr val="lt1"/>
                        </a:solidFill>
                        <a:highlight>
                          <a:srgbClr val="17365D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625" marR="7625" marT="7625" marB="0" anchor="ctr"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lt1"/>
                          </a:solidFill>
                          <a:highlight>
                            <a:srgbClr val="17365D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Arial"/>
                          <a:sym typeface="Arial"/>
                        </a:rPr>
                        <a:t>최저기온(°C)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highlight>
                          <a:srgbClr val="17365D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lt1"/>
                          </a:solidFill>
                          <a:highlight>
                            <a:srgbClr val="17365D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Arial"/>
                          <a:sym typeface="Arial"/>
                        </a:rPr>
                        <a:t>최고기온(°C)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highlight>
                          <a:srgbClr val="17365D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lt1"/>
                          </a:solidFill>
                          <a:highlight>
                            <a:srgbClr val="17365D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Arial"/>
                          <a:sym typeface="Arial"/>
                        </a:rPr>
                        <a:t>일강수량(mm)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highlight>
                          <a:srgbClr val="17365D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lt1"/>
                          </a:solidFill>
                          <a:highlight>
                            <a:srgbClr val="17365D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Arial"/>
                          <a:sym typeface="Arial"/>
                        </a:rPr>
                        <a:t>평균 풍속(m/s)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highlight>
                          <a:srgbClr val="17365D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lt1"/>
                          </a:solidFill>
                          <a:highlight>
                            <a:srgbClr val="17365D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평균 상대습도(%)</a:t>
                      </a:r>
                      <a:endParaRPr sz="1100">
                        <a:solidFill>
                          <a:schemeClr val="lt1"/>
                        </a:solidFill>
                        <a:highlight>
                          <a:srgbClr val="17365D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625" marR="7625" marT="7625" marB="0" anchor="ctr"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lt1"/>
                          </a:solidFill>
                          <a:highlight>
                            <a:srgbClr val="17365D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Arial"/>
                          <a:sym typeface="Arial"/>
                        </a:rPr>
                        <a:t>일 미세먼지 농도(㎍/㎥)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highlight>
                          <a:srgbClr val="17365D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lt1"/>
                          </a:solidFill>
                          <a:highlight>
                            <a:srgbClr val="17365D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Malgun Gothic"/>
                          <a:sym typeface="Malgun Gothic"/>
                        </a:rPr>
                        <a:t>불쾌지수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highlight>
                          <a:srgbClr val="17365D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lt1"/>
                          </a:solidFill>
                          <a:highlight>
                            <a:srgbClr val="17365D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열지수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highlight>
                          <a:srgbClr val="17365D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lt1"/>
                          </a:solidFill>
                          <a:highlight>
                            <a:srgbClr val="17365D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체감온도</a:t>
                      </a:r>
                      <a:endParaRPr sz="1100" b="1">
                        <a:solidFill>
                          <a:schemeClr val="lt1"/>
                        </a:solidFill>
                        <a:highlight>
                          <a:srgbClr val="17365D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625" marR="7625" marT="7625" marB="0" anchor="ctr"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2018-01-01</a:t>
                      </a:r>
                      <a:endParaRPr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-1.076923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-5.607495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4.460158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0.000000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1.963834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51.204211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32.962963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37.559575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22.791758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-0.691516</a:t>
                      </a:r>
                      <a:endParaRPr sz="1300" u="none" strike="noStrike" cap="none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2018-01-02</a:t>
                      </a:r>
                      <a:endParaRPr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-0.494862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-5.861067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4.953755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0.000988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1.997822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57.358511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40.037037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37.415888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23.947132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-0.108084</a:t>
                      </a:r>
                      <a:endParaRPr sz="1300" u="none" strike="noStrike" cap="none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2018-01-03</a:t>
                      </a:r>
                      <a:endParaRPr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-2.437154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-6.161660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2.143676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0.005929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2.577866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47.917021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23.185185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36.317638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20.096956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-2.749178</a:t>
                      </a:r>
                      <a:endParaRPr sz="1300" u="none" strike="noStrike" cap="none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2018-01-04</a:t>
                      </a:r>
                      <a:endParaRPr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-2.477909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-6.495661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1.413807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0.121542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1.745257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53.737895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26.423077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35.290114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20.018996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-1.923698</a:t>
                      </a:r>
                      <a:endParaRPr sz="1300" u="none" strike="noStrike" cap="none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2018-01-05</a:t>
                      </a:r>
                      <a:endParaRPr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-0.992110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-4.478063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3.713241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0.212846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2.107312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56.424211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29.642857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36.873536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22.962141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-0.750031</a:t>
                      </a:r>
                      <a:endParaRPr sz="1300" u="none" strike="noStrike" cap="none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8075">
                <a:tc grid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dk1"/>
                          </a:solidFill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Calibri"/>
                          <a:sym typeface="Calibri"/>
                        </a:rPr>
                        <a:t>⠇</a:t>
                      </a:r>
                      <a:endParaRPr sz="2100">
                        <a:solidFill>
                          <a:schemeClr val="dk1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2019-12-27</a:t>
                      </a:r>
                      <a:endParaRPr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-0.089084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-3.803899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4.322612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0.032296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2.639804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54.984211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22.655172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38.316608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24.749457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-0.257046</a:t>
                      </a:r>
                      <a:endParaRPr sz="1300" u="none" strike="noStrike" cap="none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2019-12-28</a:t>
                      </a:r>
                      <a:endParaRPr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0.474903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-4.850980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6.946667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0.005837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1.370611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62.104211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32.862069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38.095754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25.869496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1.654966</a:t>
                      </a:r>
                      <a:endParaRPr sz="1300" u="none" strike="noStrike" cap="none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2019-12-29</a:t>
                      </a:r>
                      <a:endParaRPr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3.173879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-1.854813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7.169941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7.304483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1.677800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75.749474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34.172414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40.418822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31.219883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4.108163</a:t>
                      </a:r>
                      <a:endParaRPr sz="1300" u="none" strike="noStrike" cap="none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3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2019-12-30</a:t>
                      </a:r>
                      <a:endParaRPr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4.653137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-0.840119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9.321739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0.664717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2.558777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80.403158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24.296296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42.275246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34.151001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4.941824</a:t>
                      </a:r>
                      <a:endParaRPr sz="1300" u="none" strike="noStrike" cap="none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38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2019-12-31</a:t>
                      </a:r>
                      <a:endParaRPr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-4.385098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-7.329842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-0.116403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0.045809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3.792292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47.684211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19.758621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33.859139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16.239917</a:t>
                      </a:r>
                      <a:endParaRPr sz="130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highlight>
                            <a:srgbClr val="F2F2F2"/>
                          </a:highlight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-5.830298</a:t>
                      </a:r>
                      <a:endParaRPr sz="1300" u="none" strike="noStrike" cap="none" dirty="0">
                        <a:highlight>
                          <a:srgbClr val="F2F2F2"/>
                        </a:highlight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57150" marR="57150" marT="57150" marB="5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81" name="Google Shape;281;p23"/>
          <p:cNvSpPr txBox="1"/>
          <p:nvPr/>
        </p:nvSpPr>
        <p:spPr>
          <a:xfrm>
            <a:off x="749100" y="500272"/>
            <a:ext cx="96456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D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/>
          <p:nvPr/>
        </p:nvSpPr>
        <p:spPr>
          <a:xfrm>
            <a:off x="-76200" y="-114300"/>
            <a:ext cx="18288001" cy="10287000"/>
          </a:xfrm>
          <a:prstGeom prst="rect">
            <a:avLst/>
          </a:prstGeom>
          <a:solidFill>
            <a:srgbClr val="3F4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24" descr="LG전자, 공간가전 옷 입은 &amp;#39;LG 휘센 타워&amp;#39; 에어컨 출시 &amp;lt; 가전·통신 &amp;lt; 산업 &amp;lt; 기사본문 - 스페셜경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6" y="-114300"/>
            <a:ext cx="18255344" cy="104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/>
          <p:nvPr/>
        </p:nvSpPr>
        <p:spPr>
          <a:xfrm>
            <a:off x="-167045" y="-182880"/>
            <a:ext cx="18288001" cy="104013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623455" y="1063723"/>
            <a:ext cx="10624027" cy="377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0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01.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시즌</a:t>
            </a:r>
            <a:r>
              <a:rPr lang="en-US" sz="60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냉난방가전</a:t>
            </a:r>
            <a:r>
              <a:rPr lang="en-US" sz="60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모델</a:t>
            </a:r>
            <a:endParaRPr sz="12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1123950" y="6949829"/>
            <a:ext cx="7369500" cy="17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en-US" sz="2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기능에</a:t>
            </a:r>
            <a:r>
              <a:rPr lang="en-US" sz="2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따른</a:t>
            </a:r>
            <a:r>
              <a:rPr lang="en-US" sz="2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냉난방가전</a:t>
            </a:r>
            <a:r>
              <a:rPr lang="en-US" sz="2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EDA</a:t>
            </a:r>
            <a:endParaRPr sz="2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0</a:t>
            </a:r>
            <a:r>
              <a:rPr lang="en-US" sz="2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. </a:t>
            </a:r>
            <a:r>
              <a:rPr lang="en-US" sz="2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</a:t>
            </a:r>
            <a:r>
              <a:rPr lang="en-US" sz="2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sz="2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en-US" sz="2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예측모델</a:t>
            </a:r>
            <a:r>
              <a:rPr lang="en-US" sz="20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생성&amp;결과</a:t>
            </a:r>
            <a:endParaRPr sz="2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1" name="Google Shape;29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600" y="1333500"/>
            <a:ext cx="211285" cy="173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11164900" y="2049375"/>
            <a:ext cx="3134400" cy="811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7593200" y="2049375"/>
            <a:ext cx="3134400" cy="811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4122500" y="2049375"/>
            <a:ext cx="3134400" cy="811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646350" y="2049375"/>
            <a:ext cx="3134400" cy="811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779750" y="2197950"/>
            <a:ext cx="28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냉방</a:t>
            </a:r>
            <a:endParaRPr sz="180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301" name="Google Shape;30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855" y="2572500"/>
            <a:ext cx="2743200" cy="1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8105" y="2598138"/>
            <a:ext cx="2743200" cy="11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6525" y="2572496"/>
            <a:ext cx="2743200" cy="16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10691" y="2572496"/>
            <a:ext cx="2743200" cy="16502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5"/>
          <p:cNvSpPr txBox="1"/>
          <p:nvPr/>
        </p:nvSpPr>
        <p:spPr>
          <a:xfrm>
            <a:off x="4281050" y="2164203"/>
            <a:ext cx="28914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난방</a:t>
            </a:r>
            <a:endParaRPr sz="180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11259500" y="2164199"/>
            <a:ext cx="28914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습도 조절</a:t>
            </a:r>
            <a:endParaRPr sz="180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14736600" y="2197948"/>
            <a:ext cx="28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공기 정화</a:t>
            </a:r>
            <a:endParaRPr sz="180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308" name="Google Shape;30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885" y="1867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5"/>
          <p:cNvSpPr txBox="1"/>
          <p:nvPr/>
        </p:nvSpPr>
        <p:spPr>
          <a:xfrm>
            <a:off x="13616425" y="3995950"/>
            <a:ext cx="3299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7788799" y="2164200"/>
            <a:ext cx="2743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냉난방</a:t>
            </a:r>
            <a:endParaRPr sz="180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311" name="Google Shape;31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342" y="2572500"/>
            <a:ext cx="2743200" cy="1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5"/>
          <p:cNvSpPr txBox="1"/>
          <p:nvPr/>
        </p:nvSpPr>
        <p:spPr>
          <a:xfrm>
            <a:off x="983900" y="3013775"/>
            <a:ext cx="2613000" cy="6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멀티형 에어컨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벽걸이 에어컨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벽걸이형 선풍기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스탠드형 에어컨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에어컨 리모컨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탁상/USB 선풍기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휴대용 선풍기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냉풍기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이동형 에어컨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중대형 에어컨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천장형 에어컨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에어커튼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업소용 선풍</a:t>
            </a:r>
            <a:r>
              <a:rPr lang="en-US" sz="16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</a:t>
            </a:r>
            <a:endParaRPr sz="16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3" name="Google Shape;313;p25"/>
          <p:cNvSpPr txBox="1"/>
          <p:nvPr/>
        </p:nvSpPr>
        <p:spPr>
          <a:xfrm>
            <a:off x="4318100" y="2913300"/>
            <a:ext cx="2743200" cy="7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가스온수기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난방용 열풍기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돈풍기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라디에이터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보일러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온수매트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온열매트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온풍기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전기온수기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전기장판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카페트매트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컨벡터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황토매트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히터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11296525" y="2913300"/>
            <a:ext cx="27432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제습기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초음파식 가습기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자연식 가습기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복합식 가습기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신발건조기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의류건조기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가열식 가습기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에어워셔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14909400" y="2881938"/>
            <a:ext cx="25458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공기청정기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공기정화 용품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산림욕기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8223413" y="2989500"/>
            <a:ext cx="191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벽걸이형 냉온풍기</a:t>
            </a:r>
            <a:endParaRPr sz="16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스탠드형 냉온풍기</a:t>
            </a:r>
            <a:endParaRPr sz="16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317" name="Google Shape;317;p25"/>
          <p:cNvSpPr/>
          <p:nvPr/>
        </p:nvSpPr>
        <p:spPr>
          <a:xfrm>
            <a:off x="14608650" y="2049375"/>
            <a:ext cx="3134400" cy="811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5"/>
          <p:cNvSpPr txBox="1"/>
          <p:nvPr/>
        </p:nvSpPr>
        <p:spPr>
          <a:xfrm>
            <a:off x="646350" y="617325"/>
            <a:ext cx="148590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기능에 따른 냉난방가전 카테고리 분류</a:t>
            </a:r>
            <a:endParaRPr sz="2000" b="1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/>
          <p:nvPr/>
        </p:nvSpPr>
        <p:spPr>
          <a:xfrm>
            <a:off x="749100" y="419100"/>
            <a:ext cx="141993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기능에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따른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냉난방가전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24" name="Google Shape;32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 txBox="1"/>
          <p:nvPr/>
        </p:nvSpPr>
        <p:spPr>
          <a:xfrm>
            <a:off x="806313" y="1502967"/>
            <a:ext cx="168279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계절별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구매량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EDA</a:t>
            </a:r>
            <a:endParaRPr sz="2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graphicFrame>
        <p:nvGraphicFramePr>
          <p:cNvPr id="326" name="Google Shape;326;p26"/>
          <p:cNvGraphicFramePr/>
          <p:nvPr>
            <p:extLst>
              <p:ext uri="{D42A27DB-BD31-4B8C-83A1-F6EECF244321}">
                <p14:modId xmlns:p14="http://schemas.microsoft.com/office/powerpoint/2010/main" val="3751205535"/>
              </p:ext>
            </p:extLst>
          </p:nvPr>
        </p:nvGraphicFramePr>
        <p:xfrm>
          <a:off x="4267200" y="2000675"/>
          <a:ext cx="13944600" cy="7867225"/>
        </p:xfrm>
        <a:graphic>
          <a:graphicData uri="http://schemas.openxmlformats.org/drawingml/2006/table">
            <a:tbl>
              <a:tblPr firstRow="1" bandRow="1">
                <a:noFill/>
                <a:tableStyleId>{26E6A0DD-39B0-4E87-9D3A-23F74CC846A8}</a:tableStyleId>
              </a:tblPr>
              <a:tblGrid>
                <a:gridCol w="8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분류</a:t>
                      </a:r>
                      <a:endParaRPr sz="1800" u="none" strike="noStrike" cap="none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에어컨 리모컨</a:t>
                      </a:r>
                      <a:endParaRPr sz="18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휴대용 선풍기</a:t>
                      </a:r>
                      <a:endParaRPr sz="18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냉풍기</a:t>
                      </a:r>
                      <a:endParaRPr sz="18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냉방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난방용 열풍기</a:t>
                      </a:r>
                      <a:endParaRPr sz="1800" b="1" u="none" strike="noStrike" cap="none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온풍기</a:t>
                      </a:r>
                      <a:endParaRPr sz="1800" b="1" u="none" strike="noStrike" cap="none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히터</a:t>
                      </a:r>
                      <a:endParaRPr sz="1800" b="1" u="none" strike="noStrike" cap="none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난방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7" name="Google Shape;327;p26"/>
          <p:cNvSpPr txBox="1"/>
          <p:nvPr/>
        </p:nvSpPr>
        <p:spPr>
          <a:xfrm>
            <a:off x="9040092" y="9879568"/>
            <a:ext cx="91717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(분류별 예시 3가지)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45067"/>
            <a:ext cx="4114800" cy="402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00675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3700" y="6480250"/>
            <a:ext cx="3683825" cy="33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53741" y="2563325"/>
            <a:ext cx="3564984" cy="33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2075" y="2558550"/>
            <a:ext cx="3575456" cy="33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00550" y="6477475"/>
            <a:ext cx="3627650" cy="33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00550" y="2576175"/>
            <a:ext cx="3627658" cy="3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53750" y="6477475"/>
            <a:ext cx="3627650" cy="33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/>
          <p:nvPr/>
        </p:nvSpPr>
        <p:spPr>
          <a:xfrm>
            <a:off x="730050" y="589750"/>
            <a:ext cx="148590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기능에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따른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냉난방가전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42" name="Google Shape;34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7"/>
          <p:cNvSpPr txBox="1"/>
          <p:nvPr/>
        </p:nvSpPr>
        <p:spPr>
          <a:xfrm>
            <a:off x="730038" y="1530625"/>
            <a:ext cx="168279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계절별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구매량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EDA</a:t>
            </a:r>
            <a:endParaRPr sz="2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graphicFrame>
        <p:nvGraphicFramePr>
          <p:cNvPr id="344" name="Google Shape;344;p27"/>
          <p:cNvGraphicFramePr/>
          <p:nvPr>
            <p:extLst>
              <p:ext uri="{D42A27DB-BD31-4B8C-83A1-F6EECF244321}">
                <p14:modId xmlns:p14="http://schemas.microsoft.com/office/powerpoint/2010/main" val="3585048848"/>
              </p:ext>
            </p:extLst>
          </p:nvPr>
        </p:nvGraphicFramePr>
        <p:xfrm>
          <a:off x="4648200" y="2092612"/>
          <a:ext cx="13444250" cy="7500550"/>
        </p:xfrm>
        <a:graphic>
          <a:graphicData uri="http://schemas.openxmlformats.org/drawingml/2006/table">
            <a:tbl>
              <a:tblPr firstRow="1" bandRow="1">
                <a:noFill/>
                <a:tableStyleId>{26E6A0DD-39B0-4E87-9D3A-23F74CC846A8}</a:tableStyleId>
              </a:tblPr>
              <a:tblGrid>
                <a:gridCol w="81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분류</a:t>
                      </a:r>
                      <a:endParaRPr sz="18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벽걸이형 냉온풍기</a:t>
                      </a:r>
                      <a:endParaRPr sz="18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스탠드형 냉온풍기</a:t>
                      </a:r>
                      <a:endParaRPr sz="18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4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냉난방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가열식 가습기</a:t>
                      </a:r>
                      <a:endParaRPr sz="1800" b="1" u="none" strike="noStrike" cap="none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제습기</a:t>
                      </a:r>
                      <a:endParaRPr sz="1800" b="1" u="none" strike="noStrike" cap="none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초음파식 가습기</a:t>
                      </a:r>
                      <a:endParaRPr sz="1800" b="1" u="none" strike="noStrike" cap="none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9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습도</a:t>
                      </a:r>
                      <a:endParaRPr sz="1600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조절</a:t>
                      </a:r>
                      <a:endParaRPr sz="1600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5" name="Google Shape;345;p27"/>
          <p:cNvSpPr txBox="1"/>
          <p:nvPr/>
        </p:nvSpPr>
        <p:spPr>
          <a:xfrm>
            <a:off x="8851225" y="9804597"/>
            <a:ext cx="91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(분류별 예시 2~3가지)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96" y="2028325"/>
            <a:ext cx="4052737" cy="40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96" y="5928559"/>
            <a:ext cx="4390718" cy="40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0050" y="6480800"/>
            <a:ext cx="3464800" cy="30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0050" y="2657325"/>
            <a:ext cx="3464800" cy="319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07475" y="2658538"/>
            <a:ext cx="3464800" cy="32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07475" y="6492575"/>
            <a:ext cx="3464800" cy="30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450150" y="6492575"/>
            <a:ext cx="3464800" cy="30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"/>
          <p:cNvSpPr txBox="1"/>
          <p:nvPr/>
        </p:nvSpPr>
        <p:spPr>
          <a:xfrm>
            <a:off x="685800" y="433525"/>
            <a:ext cx="148590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기능에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따른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냉난방가전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분류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59" name="Google Shape;35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8"/>
          <p:cNvSpPr txBox="1"/>
          <p:nvPr/>
        </p:nvSpPr>
        <p:spPr>
          <a:xfrm>
            <a:off x="730050" y="1561875"/>
            <a:ext cx="168279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계절별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구매량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EDA</a:t>
            </a:r>
            <a:endParaRPr sz="2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graphicFrame>
        <p:nvGraphicFramePr>
          <p:cNvPr id="361" name="Google Shape;361;p28"/>
          <p:cNvGraphicFramePr/>
          <p:nvPr>
            <p:extLst>
              <p:ext uri="{D42A27DB-BD31-4B8C-83A1-F6EECF244321}">
                <p14:modId xmlns:p14="http://schemas.microsoft.com/office/powerpoint/2010/main" val="3510631475"/>
              </p:ext>
            </p:extLst>
          </p:nvPr>
        </p:nvGraphicFramePr>
        <p:xfrm>
          <a:off x="6457394" y="2841320"/>
          <a:ext cx="10979425" cy="5433150"/>
        </p:xfrm>
        <a:graphic>
          <a:graphicData uri="http://schemas.openxmlformats.org/drawingml/2006/table">
            <a:tbl>
              <a:tblPr firstRow="1" bandRow="1">
                <a:noFill/>
                <a:tableStyleId>{26E6A0DD-39B0-4E87-9D3A-23F74CC846A8}</a:tableStyleId>
              </a:tblPr>
              <a:tblGrid>
                <a:gridCol w="90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0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분류</a:t>
                      </a: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공기정화 용품</a:t>
                      </a: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공기청정기</a:t>
                      </a: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2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공기</a:t>
                      </a:r>
                      <a:endParaRPr sz="1600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/>
                          <a:sym typeface="Times New Roman"/>
                        </a:rPr>
                        <a:t>정화</a:t>
                      </a:r>
                      <a:endParaRPr sz="1600">
                        <a:solidFill>
                          <a:schemeClr val="lt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62" name="Google Shape;36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369" y="2757396"/>
            <a:ext cx="5596926" cy="56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644" y="3595258"/>
            <a:ext cx="4243700" cy="46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83419" y="3595257"/>
            <a:ext cx="4431750" cy="46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50" y="2000725"/>
            <a:ext cx="8216821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9"/>
          <p:cNvSpPr txBox="1"/>
          <p:nvPr/>
        </p:nvSpPr>
        <p:spPr>
          <a:xfrm>
            <a:off x="9141900" y="3764862"/>
            <a:ext cx="60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97048" y="3430400"/>
            <a:ext cx="3290575" cy="152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/>
          <p:cNvSpPr txBox="1"/>
          <p:nvPr/>
        </p:nvSpPr>
        <p:spPr>
          <a:xfrm>
            <a:off x="13292396" y="2941100"/>
            <a:ext cx="1615095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냉방가전</a:t>
            </a:r>
            <a:endParaRPr sz="30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377" name="Google Shape;37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7274" y="3769524"/>
            <a:ext cx="3290575" cy="357636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9"/>
          <p:cNvSpPr txBox="1"/>
          <p:nvPr/>
        </p:nvSpPr>
        <p:spPr>
          <a:xfrm>
            <a:off x="12822750" y="4129175"/>
            <a:ext cx="2640300" cy="311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평균기온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최저기온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최고기온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불쾌지수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열지수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체감온도</a:t>
            </a:r>
            <a:endParaRPr sz="2100" dirty="0">
              <a:solidFill>
                <a:srgbClr val="30384D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9896988" y="5217813"/>
            <a:ext cx="1132800" cy="67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70;p29">
            <a:extLst>
              <a:ext uri="{FF2B5EF4-FFF2-40B4-BE49-F238E27FC236}">
                <a16:creationId xmlns:a16="http://schemas.microsoft.com/office/drawing/2014/main" id="{155064A0-AEF8-40E3-B700-37B634F4C1B4}"/>
              </a:ext>
            </a:extLst>
          </p:cNvPr>
          <p:cNvSpPr txBox="1"/>
          <p:nvPr/>
        </p:nvSpPr>
        <p:spPr>
          <a:xfrm>
            <a:off x="746839" y="1438846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카테고리별로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유의한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feature를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Google Shape;371;p29">
            <a:extLst>
              <a:ext uri="{FF2B5EF4-FFF2-40B4-BE49-F238E27FC236}">
                <a16:creationId xmlns:a16="http://schemas.microsoft.com/office/drawing/2014/main" id="{94C2E8BA-A995-4C65-853D-8F497C3C369A}"/>
              </a:ext>
            </a:extLst>
          </p:cNvPr>
          <p:cNvSpPr txBox="1"/>
          <p:nvPr/>
        </p:nvSpPr>
        <p:spPr>
          <a:xfrm>
            <a:off x="688153" y="3797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 관계 분석</a:t>
            </a:r>
            <a:endParaRPr sz="5000" b="1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Google Shape;372;p29">
            <a:extLst>
              <a:ext uri="{FF2B5EF4-FFF2-40B4-BE49-F238E27FC236}">
                <a16:creationId xmlns:a16="http://schemas.microsoft.com/office/drawing/2014/main" id="{EAECD0B2-FBC4-4F54-88FA-03185EC22C6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 txBox="1"/>
          <p:nvPr/>
        </p:nvSpPr>
        <p:spPr>
          <a:xfrm>
            <a:off x="9503400" y="3395500"/>
            <a:ext cx="540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50" y="2000725"/>
            <a:ext cx="8229600" cy="82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0"/>
          <p:cNvSpPr/>
          <p:nvPr/>
        </p:nvSpPr>
        <p:spPr>
          <a:xfrm>
            <a:off x="10176788" y="5184600"/>
            <a:ext cx="1132800" cy="67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 txBox="1"/>
          <p:nvPr/>
        </p:nvSpPr>
        <p:spPr>
          <a:xfrm>
            <a:off x="9182075" y="3905487"/>
            <a:ext cx="603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37223" y="3571025"/>
            <a:ext cx="3290575" cy="15294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0"/>
          <p:cNvSpPr txBox="1"/>
          <p:nvPr/>
        </p:nvSpPr>
        <p:spPr>
          <a:xfrm>
            <a:off x="13263299" y="3081725"/>
            <a:ext cx="1728031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난방가전</a:t>
            </a:r>
            <a:endParaRPr sz="3000" b="1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394" name="Google Shape;394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17449" y="3910149"/>
            <a:ext cx="3290575" cy="357636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0"/>
          <p:cNvSpPr txBox="1"/>
          <p:nvPr/>
        </p:nvSpPr>
        <p:spPr>
          <a:xfrm>
            <a:off x="12862925" y="4269800"/>
            <a:ext cx="2640300" cy="311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평균기온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최저기온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최고기온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불쾌지수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열지수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체감온도</a:t>
            </a:r>
            <a:endParaRPr sz="2100" dirty="0">
              <a:solidFill>
                <a:srgbClr val="30384D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370;p29">
            <a:extLst>
              <a:ext uri="{FF2B5EF4-FFF2-40B4-BE49-F238E27FC236}">
                <a16:creationId xmlns:a16="http://schemas.microsoft.com/office/drawing/2014/main" id="{DBE05304-E085-4681-8326-96ED56A78B4D}"/>
              </a:ext>
            </a:extLst>
          </p:cNvPr>
          <p:cNvSpPr txBox="1"/>
          <p:nvPr/>
        </p:nvSpPr>
        <p:spPr>
          <a:xfrm>
            <a:off x="746839" y="1438846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카테고리별로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유의한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feature를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Google Shape;371;p29">
            <a:extLst>
              <a:ext uri="{FF2B5EF4-FFF2-40B4-BE49-F238E27FC236}">
                <a16:creationId xmlns:a16="http://schemas.microsoft.com/office/drawing/2014/main" id="{701EB6D4-6E2E-44CE-81DE-6E48F2B8429F}"/>
              </a:ext>
            </a:extLst>
          </p:cNvPr>
          <p:cNvSpPr txBox="1"/>
          <p:nvPr/>
        </p:nvSpPr>
        <p:spPr>
          <a:xfrm>
            <a:off x="688153" y="3797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 관계 분석</a:t>
            </a:r>
            <a:endParaRPr sz="5000" b="1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Google Shape;372;p29">
            <a:extLst>
              <a:ext uri="{FF2B5EF4-FFF2-40B4-BE49-F238E27FC236}">
                <a16:creationId xmlns:a16="http://schemas.microsoft.com/office/drawing/2014/main" id="{59E57174-07E8-4F59-9B30-9E71B67A5EF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50" y="2000725"/>
            <a:ext cx="8229600" cy="82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1"/>
          <p:cNvSpPr/>
          <p:nvPr/>
        </p:nvSpPr>
        <p:spPr>
          <a:xfrm>
            <a:off x="10176788" y="5260800"/>
            <a:ext cx="1132800" cy="67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15798" y="3611200"/>
            <a:ext cx="3290575" cy="15294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1"/>
          <p:cNvSpPr txBox="1"/>
          <p:nvPr/>
        </p:nvSpPr>
        <p:spPr>
          <a:xfrm>
            <a:off x="12782544" y="3121900"/>
            <a:ext cx="26403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냉난방가전</a:t>
            </a:r>
            <a:endParaRPr sz="3000" b="1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408" name="Google Shape;40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6024" y="3950324"/>
            <a:ext cx="3290575" cy="357636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1"/>
          <p:cNvSpPr txBox="1"/>
          <p:nvPr/>
        </p:nvSpPr>
        <p:spPr>
          <a:xfrm>
            <a:off x="12541500" y="4309975"/>
            <a:ext cx="2640300" cy="311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평균기온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최저기온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최고기온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불쾌지수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열지수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체감온도</a:t>
            </a:r>
            <a:endParaRPr sz="2100" dirty="0">
              <a:solidFill>
                <a:srgbClr val="30384D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Google Shape;370;p29">
            <a:extLst>
              <a:ext uri="{FF2B5EF4-FFF2-40B4-BE49-F238E27FC236}">
                <a16:creationId xmlns:a16="http://schemas.microsoft.com/office/drawing/2014/main" id="{0B1160A0-F91D-4CFE-967A-DF44A5A1A8C0}"/>
              </a:ext>
            </a:extLst>
          </p:cNvPr>
          <p:cNvSpPr txBox="1"/>
          <p:nvPr/>
        </p:nvSpPr>
        <p:spPr>
          <a:xfrm>
            <a:off x="746839" y="1438846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카테고리별로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유의한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feature를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371;p29">
            <a:extLst>
              <a:ext uri="{FF2B5EF4-FFF2-40B4-BE49-F238E27FC236}">
                <a16:creationId xmlns:a16="http://schemas.microsoft.com/office/drawing/2014/main" id="{6B89BF67-1886-4328-853F-32B201B59E3A}"/>
              </a:ext>
            </a:extLst>
          </p:cNvPr>
          <p:cNvSpPr txBox="1"/>
          <p:nvPr/>
        </p:nvSpPr>
        <p:spPr>
          <a:xfrm>
            <a:off x="688153" y="3797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 관계 분석</a:t>
            </a:r>
            <a:endParaRPr sz="5000" b="1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Google Shape;372;p29">
            <a:extLst>
              <a:ext uri="{FF2B5EF4-FFF2-40B4-BE49-F238E27FC236}">
                <a16:creationId xmlns:a16="http://schemas.microsoft.com/office/drawing/2014/main" id="{E67725BD-183C-4CC7-A310-894B05691E6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-46437" y="3676250"/>
            <a:ext cx="18357600" cy="5237400"/>
          </a:xfrm>
          <a:prstGeom prst="rect">
            <a:avLst/>
          </a:prstGeom>
          <a:solidFill>
            <a:srgbClr val="E8EC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2" name="Google Shape;102;p14"/>
          <p:cNvSpPr txBox="1"/>
          <p:nvPr/>
        </p:nvSpPr>
        <p:spPr>
          <a:xfrm>
            <a:off x="699228" y="1181306"/>
            <a:ext cx="96456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목차</a:t>
            </a:r>
            <a:endParaRPr sz="1800" b="1" i="0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278258" y="5822167"/>
            <a:ext cx="1744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공모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배경</a:t>
            </a:r>
            <a:endParaRPr sz="2000" b="1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1437708" y="4380268"/>
            <a:ext cx="1453020" cy="145302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731150" y="6465775"/>
            <a:ext cx="28233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1.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냉난방가전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산업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현황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2.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문제점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1124558" y="6294953"/>
            <a:ext cx="2079300" cy="0"/>
          </a:xfrm>
          <a:prstGeom prst="straightConnector1">
            <a:avLst/>
          </a:prstGeom>
          <a:noFill/>
          <a:ln w="9525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4"/>
          <p:cNvSpPr txBox="1"/>
          <p:nvPr/>
        </p:nvSpPr>
        <p:spPr>
          <a:xfrm>
            <a:off x="4370801" y="5917975"/>
            <a:ext cx="2440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활용 데이터 정의</a:t>
            </a:r>
            <a:endParaRPr sz="2000" b="1" i="0" u="none" strike="noStrike" cap="none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4353099" y="6559248"/>
            <a:ext cx="25143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활용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정의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및 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세부내용</a:t>
            </a:r>
            <a:endParaRPr sz="1800" i="0" u="none" strike="noStrike" cap="none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09" name="Google Shape;109;p14"/>
          <p:cNvCxnSpPr/>
          <p:nvPr/>
        </p:nvCxnSpPr>
        <p:spPr>
          <a:xfrm>
            <a:off x="4595611" y="6402853"/>
            <a:ext cx="2079300" cy="0"/>
          </a:xfrm>
          <a:prstGeom prst="straightConnector1">
            <a:avLst/>
          </a:prstGeom>
          <a:noFill/>
          <a:ln w="9525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4"/>
          <p:cNvSpPr/>
          <p:nvPr/>
        </p:nvSpPr>
        <p:spPr>
          <a:xfrm>
            <a:off x="4878249" y="4380268"/>
            <a:ext cx="1453020" cy="145302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7929453" y="5836470"/>
            <a:ext cx="2248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처리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방안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분석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기법</a:t>
            </a:r>
            <a:endParaRPr sz="2000" b="1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8089296" y="6867800"/>
            <a:ext cx="1934700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-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카테고리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분류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-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전처리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-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모델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개발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-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비즈니스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모델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13" name="Google Shape;113;p14"/>
          <p:cNvCxnSpPr/>
          <p:nvPr/>
        </p:nvCxnSpPr>
        <p:spPr>
          <a:xfrm>
            <a:off x="8016978" y="6781498"/>
            <a:ext cx="2079300" cy="0"/>
          </a:xfrm>
          <a:prstGeom prst="straightConnector1">
            <a:avLst/>
          </a:prstGeom>
          <a:noFill/>
          <a:ln w="9525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14"/>
          <p:cNvSpPr/>
          <p:nvPr/>
        </p:nvSpPr>
        <p:spPr>
          <a:xfrm>
            <a:off x="8318791" y="4380268"/>
            <a:ext cx="1453020" cy="145302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 rot="8100000" flipH="1">
            <a:off x="3688720" y="5025639"/>
            <a:ext cx="391537" cy="391538"/>
          </a:xfrm>
          <a:custGeom>
            <a:avLst/>
            <a:gdLst/>
            <a:ahLst/>
            <a:cxnLst/>
            <a:rect l="l" t="t" r="r" b="b"/>
            <a:pathLst>
              <a:path w="1452353" h="1452355" extrusionOk="0">
                <a:moveTo>
                  <a:pt x="1402794" y="1402797"/>
                </a:moveTo>
                <a:cubicBezTo>
                  <a:pt x="1433413" y="1372178"/>
                  <a:pt x="1452352" y="1329878"/>
                  <a:pt x="1452352" y="1283155"/>
                </a:cubicBezTo>
                <a:lnTo>
                  <a:pt x="1452352" y="169201"/>
                </a:lnTo>
                <a:lnTo>
                  <a:pt x="1452342" y="169154"/>
                </a:lnTo>
                <a:lnTo>
                  <a:pt x="1452353" y="169101"/>
                </a:lnTo>
                <a:cubicBezTo>
                  <a:pt x="1452353" y="75709"/>
                  <a:pt x="1376644" y="0"/>
                  <a:pt x="1283252" y="0"/>
                </a:cubicBezTo>
                <a:lnTo>
                  <a:pt x="169101" y="0"/>
                </a:lnTo>
                <a:cubicBezTo>
                  <a:pt x="75709" y="0"/>
                  <a:pt x="0" y="75709"/>
                  <a:pt x="0" y="169101"/>
                </a:cubicBezTo>
                <a:cubicBezTo>
                  <a:pt x="0" y="262493"/>
                  <a:pt x="75709" y="338202"/>
                  <a:pt x="169101" y="338202"/>
                </a:cubicBezTo>
                <a:lnTo>
                  <a:pt x="1113952" y="338202"/>
                </a:lnTo>
                <a:lnTo>
                  <a:pt x="1113952" y="1283155"/>
                </a:lnTo>
                <a:cubicBezTo>
                  <a:pt x="1113952" y="1376602"/>
                  <a:pt x="1189705" y="1452355"/>
                  <a:pt x="1283152" y="1452355"/>
                </a:cubicBezTo>
                <a:cubicBezTo>
                  <a:pt x="1329875" y="1452355"/>
                  <a:pt x="1372175" y="1433416"/>
                  <a:pt x="1402794" y="1402797"/>
                </a:cubicBezTo>
                <a:close/>
              </a:path>
            </a:pathLst>
          </a:custGeom>
          <a:solidFill>
            <a:srgbClr val="6266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 rot="8100000" flipH="1">
            <a:off x="7129261" y="5025640"/>
            <a:ext cx="391537" cy="391538"/>
          </a:xfrm>
          <a:custGeom>
            <a:avLst/>
            <a:gdLst/>
            <a:ahLst/>
            <a:cxnLst/>
            <a:rect l="l" t="t" r="r" b="b"/>
            <a:pathLst>
              <a:path w="1452353" h="1452355" extrusionOk="0">
                <a:moveTo>
                  <a:pt x="1402794" y="1402797"/>
                </a:moveTo>
                <a:cubicBezTo>
                  <a:pt x="1433413" y="1372178"/>
                  <a:pt x="1452352" y="1329878"/>
                  <a:pt x="1452352" y="1283155"/>
                </a:cubicBezTo>
                <a:lnTo>
                  <a:pt x="1452352" y="169201"/>
                </a:lnTo>
                <a:lnTo>
                  <a:pt x="1452342" y="169154"/>
                </a:lnTo>
                <a:lnTo>
                  <a:pt x="1452353" y="169101"/>
                </a:lnTo>
                <a:cubicBezTo>
                  <a:pt x="1452353" y="75709"/>
                  <a:pt x="1376644" y="0"/>
                  <a:pt x="1283252" y="0"/>
                </a:cubicBezTo>
                <a:lnTo>
                  <a:pt x="169101" y="0"/>
                </a:lnTo>
                <a:cubicBezTo>
                  <a:pt x="75709" y="0"/>
                  <a:pt x="0" y="75709"/>
                  <a:pt x="0" y="169101"/>
                </a:cubicBezTo>
                <a:cubicBezTo>
                  <a:pt x="0" y="262493"/>
                  <a:pt x="75709" y="338202"/>
                  <a:pt x="169101" y="338202"/>
                </a:cubicBezTo>
                <a:lnTo>
                  <a:pt x="1113952" y="338202"/>
                </a:lnTo>
                <a:lnTo>
                  <a:pt x="1113952" y="1283155"/>
                </a:lnTo>
                <a:cubicBezTo>
                  <a:pt x="1113952" y="1376602"/>
                  <a:pt x="1189705" y="1452355"/>
                  <a:pt x="1283152" y="1452355"/>
                </a:cubicBezTo>
                <a:cubicBezTo>
                  <a:pt x="1329875" y="1452355"/>
                  <a:pt x="1372175" y="1433416"/>
                  <a:pt x="1402794" y="1402797"/>
                </a:cubicBezTo>
                <a:close/>
              </a:path>
            </a:pathLst>
          </a:custGeom>
          <a:solidFill>
            <a:srgbClr val="6266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1436992" y="5863989"/>
            <a:ext cx="17445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분석 결과</a:t>
            </a:r>
            <a:endParaRPr sz="2000" b="1" i="0" u="none" strike="noStrike" cap="none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11801138" y="6541500"/>
            <a:ext cx="14529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1. 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시즌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2.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역시즌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11295817" y="6402855"/>
            <a:ext cx="2079320" cy="0"/>
          </a:xfrm>
          <a:prstGeom prst="straightConnector1">
            <a:avLst/>
          </a:prstGeom>
          <a:noFill/>
          <a:ln w="9525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4"/>
          <p:cNvSpPr/>
          <p:nvPr/>
        </p:nvSpPr>
        <p:spPr>
          <a:xfrm>
            <a:off x="11596442" y="4366670"/>
            <a:ext cx="1453020" cy="1453020"/>
          </a:xfrm>
          <a:prstGeom prst="ellipse">
            <a:avLst/>
          </a:prstGeom>
          <a:solidFill>
            <a:srgbClr val="848F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4877534" y="5863989"/>
            <a:ext cx="17445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활용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방안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및 </a:t>
            </a:r>
            <a:endParaRPr sz="2000" b="1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기대효과</a:t>
            </a:r>
            <a:endParaRPr sz="2000" b="1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14743571" y="6935250"/>
            <a:ext cx="1934700" cy="117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시즌과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역시즌에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따른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예측으로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얻는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Nanum Gothic"/>
                <a:sym typeface="Nanum Gothic"/>
              </a:rPr>
              <a:t>기대효과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23" name="Google Shape;123;p14"/>
          <p:cNvCxnSpPr/>
          <p:nvPr/>
        </p:nvCxnSpPr>
        <p:spPr>
          <a:xfrm>
            <a:off x="14743584" y="6830576"/>
            <a:ext cx="2079320" cy="0"/>
          </a:xfrm>
          <a:prstGeom prst="straightConnector1">
            <a:avLst/>
          </a:prstGeom>
          <a:noFill/>
          <a:ln w="9525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4"/>
          <p:cNvSpPr/>
          <p:nvPr/>
        </p:nvSpPr>
        <p:spPr>
          <a:xfrm>
            <a:off x="15036984" y="4366670"/>
            <a:ext cx="1453020" cy="145302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4"/>
          <p:cNvSpPr/>
          <p:nvPr/>
        </p:nvSpPr>
        <p:spPr>
          <a:xfrm rot="8100000" flipH="1">
            <a:off x="13847455" y="5012042"/>
            <a:ext cx="391537" cy="391538"/>
          </a:xfrm>
          <a:custGeom>
            <a:avLst/>
            <a:gdLst/>
            <a:ahLst/>
            <a:cxnLst/>
            <a:rect l="l" t="t" r="r" b="b"/>
            <a:pathLst>
              <a:path w="1452353" h="1452355" extrusionOk="0">
                <a:moveTo>
                  <a:pt x="1402794" y="1402797"/>
                </a:moveTo>
                <a:cubicBezTo>
                  <a:pt x="1433413" y="1372178"/>
                  <a:pt x="1452352" y="1329878"/>
                  <a:pt x="1452352" y="1283155"/>
                </a:cubicBezTo>
                <a:lnTo>
                  <a:pt x="1452352" y="169201"/>
                </a:lnTo>
                <a:lnTo>
                  <a:pt x="1452342" y="169154"/>
                </a:lnTo>
                <a:lnTo>
                  <a:pt x="1452353" y="169101"/>
                </a:lnTo>
                <a:cubicBezTo>
                  <a:pt x="1452353" y="75709"/>
                  <a:pt x="1376644" y="0"/>
                  <a:pt x="1283252" y="0"/>
                </a:cubicBezTo>
                <a:lnTo>
                  <a:pt x="169101" y="0"/>
                </a:lnTo>
                <a:cubicBezTo>
                  <a:pt x="75709" y="0"/>
                  <a:pt x="0" y="75709"/>
                  <a:pt x="0" y="169101"/>
                </a:cubicBezTo>
                <a:cubicBezTo>
                  <a:pt x="0" y="262493"/>
                  <a:pt x="75709" y="338202"/>
                  <a:pt x="169101" y="338202"/>
                </a:cubicBezTo>
                <a:lnTo>
                  <a:pt x="1113952" y="338202"/>
                </a:lnTo>
                <a:lnTo>
                  <a:pt x="1113952" y="1283155"/>
                </a:lnTo>
                <a:cubicBezTo>
                  <a:pt x="1113952" y="1376602"/>
                  <a:pt x="1189705" y="1452355"/>
                  <a:pt x="1283152" y="1452355"/>
                </a:cubicBezTo>
                <a:cubicBezTo>
                  <a:pt x="1329875" y="1452355"/>
                  <a:pt x="1372175" y="1433416"/>
                  <a:pt x="1402794" y="1402797"/>
                </a:cubicBezTo>
                <a:close/>
              </a:path>
            </a:pathLst>
          </a:custGeom>
          <a:solidFill>
            <a:srgbClr val="6266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4"/>
          <p:cNvSpPr/>
          <p:nvPr/>
        </p:nvSpPr>
        <p:spPr>
          <a:xfrm rot="8100000" flipH="1">
            <a:off x="10488506" y="5108122"/>
            <a:ext cx="391537" cy="391538"/>
          </a:xfrm>
          <a:custGeom>
            <a:avLst/>
            <a:gdLst/>
            <a:ahLst/>
            <a:cxnLst/>
            <a:rect l="l" t="t" r="r" b="b"/>
            <a:pathLst>
              <a:path w="1452353" h="1452355" extrusionOk="0">
                <a:moveTo>
                  <a:pt x="1402794" y="1402797"/>
                </a:moveTo>
                <a:cubicBezTo>
                  <a:pt x="1433413" y="1372178"/>
                  <a:pt x="1452352" y="1329878"/>
                  <a:pt x="1452352" y="1283155"/>
                </a:cubicBezTo>
                <a:lnTo>
                  <a:pt x="1452352" y="169201"/>
                </a:lnTo>
                <a:lnTo>
                  <a:pt x="1452342" y="169154"/>
                </a:lnTo>
                <a:lnTo>
                  <a:pt x="1452353" y="169101"/>
                </a:lnTo>
                <a:cubicBezTo>
                  <a:pt x="1452353" y="75709"/>
                  <a:pt x="1376644" y="0"/>
                  <a:pt x="1283252" y="0"/>
                </a:cubicBezTo>
                <a:lnTo>
                  <a:pt x="169101" y="0"/>
                </a:lnTo>
                <a:cubicBezTo>
                  <a:pt x="75709" y="0"/>
                  <a:pt x="0" y="75709"/>
                  <a:pt x="0" y="169101"/>
                </a:cubicBezTo>
                <a:cubicBezTo>
                  <a:pt x="0" y="262493"/>
                  <a:pt x="75709" y="338202"/>
                  <a:pt x="169101" y="338202"/>
                </a:cubicBezTo>
                <a:lnTo>
                  <a:pt x="1113952" y="338202"/>
                </a:lnTo>
                <a:lnTo>
                  <a:pt x="1113952" y="1283155"/>
                </a:lnTo>
                <a:cubicBezTo>
                  <a:pt x="1113952" y="1376602"/>
                  <a:pt x="1189705" y="1452355"/>
                  <a:pt x="1283152" y="1452355"/>
                </a:cubicBezTo>
                <a:cubicBezTo>
                  <a:pt x="1329875" y="1452355"/>
                  <a:pt x="1372175" y="1433416"/>
                  <a:pt x="1402794" y="1402797"/>
                </a:cubicBezTo>
                <a:close/>
              </a:path>
            </a:pathLst>
          </a:custGeom>
          <a:solidFill>
            <a:srgbClr val="6266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5315" y="4649730"/>
            <a:ext cx="914096" cy="91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49875" y="4511357"/>
            <a:ext cx="1016092" cy="10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80486" y="4600232"/>
            <a:ext cx="780463" cy="78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 descr="Loupe free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5189" y="4745824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 descr="Information free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19201" y="4801328"/>
            <a:ext cx="632142" cy="632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58885" y="846173"/>
            <a:ext cx="211285" cy="173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50" y="2000725"/>
            <a:ext cx="8229600" cy="82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2"/>
          <p:cNvSpPr/>
          <p:nvPr/>
        </p:nvSpPr>
        <p:spPr>
          <a:xfrm>
            <a:off x="10024388" y="4956000"/>
            <a:ext cx="1132800" cy="67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43173" y="3430400"/>
            <a:ext cx="3290575" cy="15294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2"/>
          <p:cNvSpPr txBox="1"/>
          <p:nvPr/>
        </p:nvSpPr>
        <p:spPr>
          <a:xfrm>
            <a:off x="12668869" y="2941100"/>
            <a:ext cx="26403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습도 조절</a:t>
            </a:r>
            <a:endParaRPr sz="3000" b="1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422" name="Google Shape;42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23399" y="3769524"/>
            <a:ext cx="3290575" cy="3576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2"/>
          <p:cNvSpPr txBox="1"/>
          <p:nvPr/>
        </p:nvSpPr>
        <p:spPr>
          <a:xfrm>
            <a:off x="12668875" y="4129175"/>
            <a:ext cx="2640300" cy="311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평균기온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최저기온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최고기온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(°C)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불쾌지수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열지수</a:t>
            </a:r>
            <a:endParaRPr sz="2400" dirty="0">
              <a:solidFill>
                <a:schemeClr val="dk1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체감온도</a:t>
            </a:r>
            <a:endParaRPr sz="2100" dirty="0">
              <a:solidFill>
                <a:srgbClr val="30384D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Google Shape;370;p29">
            <a:extLst>
              <a:ext uri="{FF2B5EF4-FFF2-40B4-BE49-F238E27FC236}">
                <a16:creationId xmlns:a16="http://schemas.microsoft.com/office/drawing/2014/main" id="{3DDFA3F0-AB45-440F-B9DE-392118A7746F}"/>
              </a:ext>
            </a:extLst>
          </p:cNvPr>
          <p:cNvSpPr txBox="1"/>
          <p:nvPr/>
        </p:nvSpPr>
        <p:spPr>
          <a:xfrm>
            <a:off x="746839" y="1438846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카테고리별로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유의한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feature를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371;p29">
            <a:extLst>
              <a:ext uri="{FF2B5EF4-FFF2-40B4-BE49-F238E27FC236}">
                <a16:creationId xmlns:a16="http://schemas.microsoft.com/office/drawing/2014/main" id="{14569F9B-3BBE-4265-9B38-1AC7F0C8831B}"/>
              </a:ext>
            </a:extLst>
          </p:cNvPr>
          <p:cNvSpPr txBox="1"/>
          <p:nvPr/>
        </p:nvSpPr>
        <p:spPr>
          <a:xfrm>
            <a:off x="688153" y="3797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 관계 분석</a:t>
            </a:r>
            <a:endParaRPr sz="5000" b="1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Google Shape;372;p29">
            <a:extLst>
              <a:ext uri="{FF2B5EF4-FFF2-40B4-BE49-F238E27FC236}">
                <a16:creationId xmlns:a16="http://schemas.microsoft.com/office/drawing/2014/main" id="{1639F4A8-E732-4D6D-88C8-E4F2CC267D1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50" y="2000725"/>
            <a:ext cx="8229599" cy="81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3"/>
          <p:cNvSpPr/>
          <p:nvPr/>
        </p:nvSpPr>
        <p:spPr>
          <a:xfrm>
            <a:off x="9719588" y="5260800"/>
            <a:ext cx="1132800" cy="67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4" name="Google Shape;43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49273" y="4543350"/>
            <a:ext cx="3290575" cy="1529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3"/>
          <p:cNvSpPr txBox="1"/>
          <p:nvPr/>
        </p:nvSpPr>
        <p:spPr>
          <a:xfrm>
            <a:off x="12487419" y="4054050"/>
            <a:ext cx="26403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공기 정화</a:t>
            </a:r>
            <a:endParaRPr sz="3000" b="1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9500" y="4882475"/>
            <a:ext cx="3290575" cy="16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/>
        </p:nvSpPr>
        <p:spPr>
          <a:xfrm>
            <a:off x="12461119" y="5172850"/>
            <a:ext cx="2765025" cy="121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농도</a:t>
            </a:r>
            <a:r>
              <a:rPr lang="en-US" sz="2400" dirty="0">
                <a:solidFill>
                  <a:schemeClr val="dk1"/>
                </a:solidFill>
                <a:highlight>
                  <a:srgbClr val="EFEFE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(㎍/㎥)</a:t>
            </a:r>
            <a:endParaRPr sz="2100" dirty="0">
              <a:solidFill>
                <a:srgbClr val="30384D"/>
              </a:solidFill>
              <a:highlight>
                <a:srgbClr val="EFEFE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Google Shape;370;p29">
            <a:extLst>
              <a:ext uri="{FF2B5EF4-FFF2-40B4-BE49-F238E27FC236}">
                <a16:creationId xmlns:a16="http://schemas.microsoft.com/office/drawing/2014/main" id="{F9C5E966-BE43-43AF-A1F1-54B7EFEF9AE1}"/>
              </a:ext>
            </a:extLst>
          </p:cNvPr>
          <p:cNvSpPr txBox="1"/>
          <p:nvPr/>
        </p:nvSpPr>
        <p:spPr>
          <a:xfrm>
            <a:off x="746839" y="1438846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카테고리별로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유의한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feature를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Google Shape;371;p29">
            <a:extLst>
              <a:ext uri="{FF2B5EF4-FFF2-40B4-BE49-F238E27FC236}">
                <a16:creationId xmlns:a16="http://schemas.microsoft.com/office/drawing/2014/main" id="{664DC9C7-58D5-42F0-8B43-FDC61DBD7ABD}"/>
              </a:ext>
            </a:extLst>
          </p:cNvPr>
          <p:cNvSpPr txBox="1"/>
          <p:nvPr/>
        </p:nvSpPr>
        <p:spPr>
          <a:xfrm>
            <a:off x="688153" y="3797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 관계 분석</a:t>
            </a:r>
            <a:endParaRPr sz="5000" b="1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Google Shape;372;p29">
            <a:extLst>
              <a:ext uri="{FF2B5EF4-FFF2-40B4-BE49-F238E27FC236}">
                <a16:creationId xmlns:a16="http://schemas.microsoft.com/office/drawing/2014/main" id="{CC5E4A98-4FBE-4683-9164-0DD26A7B27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225" y="2000725"/>
            <a:ext cx="7333500" cy="7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4"/>
          <p:cNvSpPr txBox="1"/>
          <p:nvPr/>
        </p:nvSpPr>
        <p:spPr>
          <a:xfrm>
            <a:off x="627900" y="262921"/>
            <a:ext cx="96456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 모델 생성</a:t>
            </a:r>
            <a:endParaRPr sz="5000" b="1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44" name="Google Shape;44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4"/>
          <p:cNvSpPr txBox="1"/>
          <p:nvPr/>
        </p:nvSpPr>
        <p:spPr>
          <a:xfrm>
            <a:off x="7988125" y="4069025"/>
            <a:ext cx="239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Dataset</a:t>
            </a:r>
            <a:endParaRPr sz="2800" b="1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46" name="Google Shape;446;p34"/>
          <p:cNvSpPr txBox="1"/>
          <p:nvPr/>
        </p:nvSpPr>
        <p:spPr>
          <a:xfrm>
            <a:off x="7424550" y="4948850"/>
            <a:ext cx="34389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train:test = 8:2 로 나눔</a:t>
            </a:r>
            <a:endParaRPr sz="190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  <a:p>
            <a: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Cross validation 사용</a:t>
            </a:r>
            <a:endParaRPr sz="190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  <a:p>
            <a: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skew() 함수 사용 </a:t>
            </a:r>
            <a:endParaRPr sz="190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47" name="Google Shape;447;p34"/>
          <p:cNvSpPr txBox="1"/>
          <p:nvPr/>
        </p:nvSpPr>
        <p:spPr>
          <a:xfrm>
            <a:off x="826975" y="6657350"/>
            <a:ext cx="327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alpha : </a:t>
            </a:r>
            <a:r>
              <a:rPr lang="en-US" sz="16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np.arange(1,100,0.1)</a:t>
            </a:r>
            <a:endParaRPr sz="16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48" name="Google Shape;448;p34"/>
          <p:cNvSpPr txBox="1"/>
          <p:nvPr/>
        </p:nvSpPr>
        <p:spPr>
          <a:xfrm>
            <a:off x="1647850" y="3122900"/>
            <a:ext cx="327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alpha: </a:t>
            </a:r>
            <a:r>
              <a:rPr lang="en-US" sz="16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np.arange(0,1,0.001)</a:t>
            </a:r>
            <a:endParaRPr sz="16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49" name="Google Shape;449;p34"/>
          <p:cNvSpPr txBox="1"/>
          <p:nvPr/>
        </p:nvSpPr>
        <p:spPr>
          <a:xfrm>
            <a:off x="13646725" y="2876750"/>
            <a:ext cx="403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max_depth:[10,7,5,3,1]</a:t>
            </a:r>
            <a:endParaRPr sz="16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num_leaves:[64,32,16,8,4,2]</a:t>
            </a:r>
            <a:endParaRPr sz="16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'min_child_samples:[20,15,10,5,3]</a:t>
            </a:r>
            <a:endParaRPr sz="16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50" name="Google Shape;450;p34"/>
          <p:cNvSpPr txBox="1"/>
          <p:nvPr/>
        </p:nvSpPr>
        <p:spPr>
          <a:xfrm>
            <a:off x="14158925" y="6411188"/>
            <a:ext cx="374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max_depth: [6,8,10,12],</a:t>
            </a:r>
            <a:endParaRPr sz="16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min_samples_leaf: [3,5,7,10]</a:t>
            </a:r>
            <a:endParaRPr sz="16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min_samples_split: [2,3,5,10]</a:t>
            </a:r>
            <a:endParaRPr sz="16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51" name="Google Shape;451;p34"/>
          <p:cNvSpPr txBox="1"/>
          <p:nvPr/>
        </p:nvSpPr>
        <p:spPr>
          <a:xfrm>
            <a:off x="590611" y="1366491"/>
            <a:ext cx="10867964" cy="46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Ridge / Lasso /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LinearRegression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LightGBM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RandomForest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52" name="Google Shape;45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0788" y="5788450"/>
            <a:ext cx="2168900" cy="2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9550" y="8118090"/>
            <a:ext cx="2168900" cy="2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638" y="2313078"/>
            <a:ext cx="2168900" cy="2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4413" y="2254003"/>
            <a:ext cx="2168900" cy="2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250" y="5788453"/>
            <a:ext cx="2168900" cy="21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4"/>
          <p:cNvSpPr txBox="1"/>
          <p:nvPr/>
        </p:nvSpPr>
        <p:spPr>
          <a:xfrm>
            <a:off x="5469938" y="3151950"/>
            <a:ext cx="107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Ridge</a:t>
            </a:r>
            <a:endParaRPr sz="2400" b="1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4858050" y="6595850"/>
            <a:ext cx="118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Lasso</a:t>
            </a:r>
            <a:endParaRPr sz="2400" b="1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8367600" y="8947005"/>
            <a:ext cx="155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LR</a:t>
            </a:r>
            <a:endParaRPr sz="2400" b="1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11942903" y="6457303"/>
            <a:ext cx="20478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Random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Forest</a:t>
            </a:r>
            <a:endParaRPr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61" name="Google Shape;461;p34"/>
          <p:cNvSpPr txBox="1"/>
          <p:nvPr/>
        </p:nvSpPr>
        <p:spPr>
          <a:xfrm>
            <a:off x="11907900" y="3061400"/>
            <a:ext cx="107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LGBM</a:t>
            </a:r>
            <a:endParaRPr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650" y="7353438"/>
            <a:ext cx="7813326" cy="17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650" y="4910425"/>
            <a:ext cx="7813326" cy="17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650" y="2467400"/>
            <a:ext cx="7813326" cy="17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00" y="7414325"/>
            <a:ext cx="7813326" cy="17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38" y="4964100"/>
            <a:ext cx="7974050" cy="17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00" y="2513900"/>
            <a:ext cx="7813326" cy="17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/>
          <p:nvPr/>
        </p:nvSpPr>
        <p:spPr>
          <a:xfrm>
            <a:off x="571152" y="1379454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MSE / RMSE / MAE / MPE / MAPE / R2-score</a:t>
            </a:r>
            <a:endParaRPr sz="2400" i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688150" y="359471"/>
            <a:ext cx="96456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평가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지표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설명</a:t>
            </a:r>
            <a:endParaRPr sz="5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75" name="Google Shape;47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5"/>
          <p:cNvSpPr txBox="1"/>
          <p:nvPr/>
        </p:nvSpPr>
        <p:spPr>
          <a:xfrm>
            <a:off x="2498377" y="2916515"/>
            <a:ext cx="48198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값과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값의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차이를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제곱하여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평균화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이상치가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존재하면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수치가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급증함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77" name="Google Shape;477;p35"/>
          <p:cNvSpPr txBox="1"/>
          <p:nvPr/>
        </p:nvSpPr>
        <p:spPr>
          <a:xfrm>
            <a:off x="2397425" y="5182690"/>
            <a:ext cx="62409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오류의 제곱을 구해 실제 오류 평균보다 더 커지는 MSE에 </a:t>
            </a: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루트를 씌운 값</a:t>
            </a: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에러에 따른 손실이 급격하게 상승하는 경우 적용</a:t>
            </a: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78" name="Google Shape;478;p35"/>
          <p:cNvSpPr txBox="1"/>
          <p:nvPr/>
        </p:nvSpPr>
        <p:spPr>
          <a:xfrm>
            <a:off x="2352000" y="7700645"/>
            <a:ext cx="62409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값과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값의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차이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(Error)를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절대값으로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변환해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평균화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에러에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절대값을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사용하기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때문에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에러의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크기를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그대로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반영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79" name="Google Shape;479;p35"/>
          <p:cNvSpPr txBox="1"/>
          <p:nvPr/>
        </p:nvSpPr>
        <p:spPr>
          <a:xfrm>
            <a:off x="909084" y="3154660"/>
            <a:ext cx="134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MSE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0" name="Google Shape;480;p35"/>
          <p:cNvSpPr txBox="1"/>
          <p:nvPr/>
        </p:nvSpPr>
        <p:spPr>
          <a:xfrm>
            <a:off x="1025170" y="5620184"/>
            <a:ext cx="126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RMSE</a:t>
            </a: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81" name="Google Shape;481;p35"/>
          <p:cNvSpPr txBox="1"/>
          <p:nvPr/>
        </p:nvSpPr>
        <p:spPr>
          <a:xfrm>
            <a:off x="423624" y="8214708"/>
            <a:ext cx="126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82" name="Google Shape;482;p35"/>
          <p:cNvSpPr txBox="1"/>
          <p:nvPr/>
        </p:nvSpPr>
        <p:spPr>
          <a:xfrm>
            <a:off x="985284" y="8009522"/>
            <a:ext cx="134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3" name="Google Shape;483;p35"/>
          <p:cNvSpPr txBox="1"/>
          <p:nvPr/>
        </p:nvSpPr>
        <p:spPr>
          <a:xfrm>
            <a:off x="11397648" y="2841500"/>
            <a:ext cx="586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MAE를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퍼센트로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변환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MAE와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마찬가지로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에러의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크기를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그대로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반영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4" name="Google Shape;484;p35"/>
          <p:cNvSpPr txBox="1"/>
          <p:nvPr/>
        </p:nvSpPr>
        <p:spPr>
          <a:xfrm>
            <a:off x="11297450" y="5164350"/>
            <a:ext cx="6063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MAPE에서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절대값을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반영하지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않은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지표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모델의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underperformance(+) / overperformance(-) </a:t>
            </a: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여부</a:t>
            </a:r>
            <a:r>
              <a:rPr lang="en-US" sz="18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판단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5" name="Google Shape;485;p35"/>
          <p:cNvSpPr txBox="1"/>
          <p:nvPr/>
        </p:nvSpPr>
        <p:spPr>
          <a:xfrm>
            <a:off x="11500425" y="7607375"/>
            <a:ext cx="6063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설명 가능한 변동(SSR)을 전체 변동(SST)으로 </a:t>
            </a: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나눈 값</a:t>
            </a: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회귀 모델의 설명력을 나타내는 수치</a:t>
            </a: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6" name="Google Shape;486;p35"/>
          <p:cNvSpPr txBox="1"/>
          <p:nvPr/>
        </p:nvSpPr>
        <p:spPr>
          <a:xfrm>
            <a:off x="9768309" y="3047272"/>
            <a:ext cx="1342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MAPE</a:t>
            </a:r>
            <a:endParaRPr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7" name="Google Shape;487;p35"/>
          <p:cNvSpPr txBox="1"/>
          <p:nvPr/>
        </p:nvSpPr>
        <p:spPr>
          <a:xfrm>
            <a:off x="9808195" y="5566509"/>
            <a:ext cx="1263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84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MPE</a:t>
            </a:r>
            <a:endParaRPr sz="18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88" name="Google Shape;488;p35"/>
          <p:cNvSpPr txBox="1"/>
          <p:nvPr/>
        </p:nvSpPr>
        <p:spPr>
          <a:xfrm>
            <a:off x="9768300" y="7776850"/>
            <a:ext cx="1342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R2- score</a:t>
            </a:r>
            <a:endParaRPr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89" name="Google Shape;489;p35"/>
          <p:cNvCxnSpPr/>
          <p:nvPr/>
        </p:nvCxnSpPr>
        <p:spPr>
          <a:xfrm flipH="1">
            <a:off x="8958150" y="1903740"/>
            <a:ext cx="91500" cy="794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125" y="2666100"/>
            <a:ext cx="10035750" cy="568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6"/>
          <p:cNvSpPr txBox="1"/>
          <p:nvPr/>
        </p:nvSpPr>
        <p:spPr>
          <a:xfrm>
            <a:off x="688150" y="680896"/>
            <a:ext cx="96456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</a:t>
            </a:r>
            <a:endParaRPr sz="5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8" name="Google Shape;498;p36"/>
          <p:cNvSpPr txBox="1"/>
          <p:nvPr/>
        </p:nvSpPr>
        <p:spPr>
          <a:xfrm>
            <a:off x="688139" y="1470121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6"/>
          <p:cNvSpPr/>
          <p:nvPr/>
        </p:nvSpPr>
        <p:spPr>
          <a:xfrm>
            <a:off x="8983188" y="8450775"/>
            <a:ext cx="321600" cy="66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FD7E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6"/>
          <p:cNvSpPr txBox="1"/>
          <p:nvPr/>
        </p:nvSpPr>
        <p:spPr>
          <a:xfrm>
            <a:off x="5754638" y="9440125"/>
            <a:ext cx="75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카테고리</a:t>
            </a:r>
            <a:r>
              <a:rPr 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별로</a:t>
            </a:r>
            <a:r>
              <a:rPr 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예측</a:t>
            </a:r>
            <a:r>
              <a:rPr 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성능이</a:t>
            </a:r>
            <a:r>
              <a:rPr 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높은</a:t>
            </a:r>
            <a:r>
              <a:rPr 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모델이</a:t>
            </a:r>
            <a:r>
              <a:rPr 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있는</a:t>
            </a:r>
            <a:r>
              <a:rPr 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제품</a:t>
            </a:r>
            <a:r>
              <a:rPr 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선정</a:t>
            </a:r>
            <a:endParaRPr sz="24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01" name="Google Shape;501;p36"/>
          <p:cNvSpPr/>
          <p:nvPr/>
        </p:nvSpPr>
        <p:spPr>
          <a:xfrm>
            <a:off x="5870163" y="2826438"/>
            <a:ext cx="2149800" cy="21582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2" name="Google Shape;502;p36"/>
          <p:cNvSpPr/>
          <p:nvPr/>
        </p:nvSpPr>
        <p:spPr>
          <a:xfrm>
            <a:off x="7014288" y="1578325"/>
            <a:ext cx="2149800" cy="21582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rgbClr val="0808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3" name="Google Shape;503;p36"/>
          <p:cNvSpPr/>
          <p:nvPr/>
        </p:nvSpPr>
        <p:spPr>
          <a:xfrm>
            <a:off x="8955938" y="1578325"/>
            <a:ext cx="2149800" cy="21582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4" name="Google Shape;504;p36"/>
          <p:cNvSpPr/>
          <p:nvPr/>
        </p:nvSpPr>
        <p:spPr>
          <a:xfrm>
            <a:off x="8069088" y="3041813"/>
            <a:ext cx="2149800" cy="21582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5" name="Google Shape;505;p36"/>
          <p:cNvSpPr/>
          <p:nvPr/>
        </p:nvSpPr>
        <p:spPr>
          <a:xfrm>
            <a:off x="10222963" y="2826438"/>
            <a:ext cx="2149800" cy="21582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6" name="Google Shape;506;p36"/>
          <p:cNvSpPr txBox="1"/>
          <p:nvPr/>
        </p:nvSpPr>
        <p:spPr>
          <a:xfrm>
            <a:off x="7597051" y="2364750"/>
            <a:ext cx="984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냉방</a:t>
            </a:r>
            <a:endParaRPr sz="3000" b="1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07" name="Google Shape;507;p36"/>
          <p:cNvSpPr txBox="1"/>
          <p:nvPr/>
        </p:nvSpPr>
        <p:spPr>
          <a:xfrm>
            <a:off x="9538703" y="2334175"/>
            <a:ext cx="984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난방</a:t>
            </a:r>
            <a:endParaRPr sz="3000" b="1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08" name="Google Shape;508;p36"/>
          <p:cNvSpPr txBox="1"/>
          <p:nvPr/>
        </p:nvSpPr>
        <p:spPr>
          <a:xfrm>
            <a:off x="8519033" y="3797675"/>
            <a:ext cx="144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냉난방</a:t>
            </a:r>
            <a:endParaRPr sz="3000" b="1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09" name="Google Shape;509;p36"/>
          <p:cNvSpPr txBox="1"/>
          <p:nvPr/>
        </p:nvSpPr>
        <p:spPr>
          <a:xfrm>
            <a:off x="6452928" y="3582300"/>
            <a:ext cx="984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습도</a:t>
            </a:r>
            <a:endParaRPr sz="3000" b="1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10" name="Google Shape;510;p36"/>
          <p:cNvSpPr txBox="1"/>
          <p:nvPr/>
        </p:nvSpPr>
        <p:spPr>
          <a:xfrm>
            <a:off x="10847293" y="3353700"/>
            <a:ext cx="984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공기</a:t>
            </a:r>
            <a:endParaRPr sz="3000" b="1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정화</a:t>
            </a:r>
            <a:endParaRPr sz="3000" b="1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11" name="Google Shape;511;p36"/>
          <p:cNvSpPr txBox="1"/>
          <p:nvPr/>
        </p:nvSpPr>
        <p:spPr>
          <a:xfrm>
            <a:off x="6418700" y="5855138"/>
            <a:ext cx="5505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Lasso / Ridge / </a:t>
            </a:r>
            <a:r>
              <a:rPr 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선형회귀</a:t>
            </a:r>
            <a:r>
              <a:rPr lang="en-US" sz="19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/ LGBM / </a:t>
            </a:r>
            <a:r>
              <a:rPr lang="en-US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RandomForest</a:t>
            </a:r>
            <a:endParaRPr sz="1900" b="1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12" name="Google Shape;512;p36"/>
          <p:cNvSpPr txBox="1"/>
          <p:nvPr/>
        </p:nvSpPr>
        <p:spPr>
          <a:xfrm>
            <a:off x="688150" y="7771375"/>
            <a:ext cx="2149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7350" algn="just" rtl="0">
              <a:spcBef>
                <a:spcPts val="0"/>
              </a:spcBef>
              <a:spcAft>
                <a:spcPts val="0"/>
              </a:spcAft>
              <a:buClr>
                <a:srgbClr val="30384D"/>
              </a:buClr>
              <a:buSzPts val="2500"/>
              <a:buFont typeface="Calibri"/>
              <a:buChar char="❖"/>
            </a:pPr>
            <a:r>
              <a:rPr lang="en-US" sz="2500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선정 기준</a:t>
            </a:r>
            <a:endParaRPr sz="18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513" name="Google Shape;51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150" y="8303161"/>
            <a:ext cx="3898575" cy="14489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6"/>
          <p:cNvSpPr txBox="1"/>
          <p:nvPr/>
        </p:nvSpPr>
        <p:spPr>
          <a:xfrm>
            <a:off x="988085" y="8804724"/>
            <a:ext cx="34374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0384D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2.  RMSE 낮은 것</a:t>
            </a: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515" name="Google Shape;515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150" y="8176513"/>
            <a:ext cx="3865118" cy="11598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6"/>
          <p:cNvSpPr txBox="1"/>
          <p:nvPr/>
        </p:nvSpPr>
        <p:spPr>
          <a:xfrm>
            <a:off x="967520" y="8399795"/>
            <a:ext cx="3619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30384D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1.  R2-score  &gt; 0 &amp; RMSE &lt;= 1 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517" name="Google Shape;517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8698" y="8737723"/>
            <a:ext cx="3532889" cy="5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2875" y="9142503"/>
            <a:ext cx="3532889" cy="50657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6"/>
          <p:cNvSpPr txBox="1"/>
          <p:nvPr/>
        </p:nvSpPr>
        <p:spPr>
          <a:xfrm>
            <a:off x="988336" y="9249018"/>
            <a:ext cx="3533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30384D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3.  R2-score </a:t>
            </a:r>
            <a:r>
              <a:rPr lang="en-US" sz="1800" dirty="0" err="1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높은</a:t>
            </a:r>
            <a:r>
              <a:rPr lang="en-US" sz="1800" dirty="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것</a:t>
            </a:r>
            <a:endParaRPr sz="18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20" name="Google Shape;520;p36"/>
          <p:cNvSpPr/>
          <p:nvPr/>
        </p:nvSpPr>
        <p:spPr>
          <a:xfrm>
            <a:off x="4586725" y="8288050"/>
            <a:ext cx="4044900" cy="44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7"/>
          <p:cNvSpPr txBox="1"/>
          <p:nvPr/>
        </p:nvSpPr>
        <p:spPr>
          <a:xfrm>
            <a:off x="688127" y="2000725"/>
            <a:ext cx="3708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냉방</a:t>
            </a:r>
            <a:r>
              <a:rPr lang="en-US" sz="2400" b="1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카테고리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6" name="Google Shape;526;p37"/>
          <p:cNvSpPr txBox="1"/>
          <p:nvPr/>
        </p:nvSpPr>
        <p:spPr>
          <a:xfrm>
            <a:off x="688150" y="379721"/>
            <a:ext cx="96456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27" name="Google Shape;52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8" name="Google Shape;528;p37"/>
          <p:cNvGraphicFramePr/>
          <p:nvPr>
            <p:extLst>
              <p:ext uri="{D42A27DB-BD31-4B8C-83A1-F6EECF244321}">
                <p14:modId xmlns:p14="http://schemas.microsoft.com/office/powerpoint/2010/main" val="1039390055"/>
              </p:ext>
            </p:extLst>
          </p:nvPr>
        </p:nvGraphicFramePr>
        <p:xfrm>
          <a:off x="688100" y="2449229"/>
          <a:ext cx="17132350" cy="3335150"/>
        </p:xfrm>
        <a:graphic>
          <a:graphicData uri="http://schemas.openxmlformats.org/drawingml/2006/table">
            <a:tbl>
              <a:tblPr>
                <a:noFill/>
                <a:tableStyleId>{26E6A0DD-39B0-4E87-9D3A-23F74CC846A8}</a:tableStyleId>
              </a:tblPr>
              <a:tblGrid>
                <a:gridCol w="227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6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err="1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냉방</a:t>
                      </a:r>
                      <a:endParaRPr sz="1800" b="1" i="0" u="none" strike="noStrike" cap="none" dirty="0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모델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MSE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RMSE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MAPE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MPE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R2-score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벽걸이형</a:t>
                      </a: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선풍기</a:t>
                      </a:r>
                      <a:endParaRPr sz="1800" b="0" i="0" u="none" strike="noStrike" cap="none" dirty="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RF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0.63707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0.798167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0.625868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37.66415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-19.2473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0.514368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에어컨 리모컨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LGBM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0.412111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0.641959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0.518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42.50862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-27.7968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0.635314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탁상/USB 선풍기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RF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0.698986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0.836054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0.630892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30.37502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-9.58516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0.55939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냉풍기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LGBM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0.80015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0.894511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0.701882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44.9451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-22.238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0.618779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이동형</a:t>
                      </a: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에어컨</a:t>
                      </a:r>
                      <a:endParaRPr sz="1800" b="0" i="0" u="none" strike="noStrike" cap="none" dirty="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LGBM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0.584604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0.764594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0.612511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36.42214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-11.5068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0.556866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업소용</a:t>
                      </a: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선풍기</a:t>
                      </a:r>
                      <a:endParaRPr sz="1800" b="0" i="0" u="none" strike="noStrike" cap="none" dirty="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LGBM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0.66802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0.817325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0.660529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49.84701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-28.3255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0.589098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575" marR="5575" marT="557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29" name="Google Shape;529;p37"/>
          <p:cNvGraphicFramePr/>
          <p:nvPr>
            <p:extLst>
              <p:ext uri="{D42A27DB-BD31-4B8C-83A1-F6EECF244321}">
                <p14:modId xmlns:p14="http://schemas.microsoft.com/office/powerpoint/2010/main" val="1337242890"/>
              </p:ext>
            </p:extLst>
          </p:nvPr>
        </p:nvGraphicFramePr>
        <p:xfrm>
          <a:off x="688125" y="6773700"/>
          <a:ext cx="17132325" cy="2842200"/>
        </p:xfrm>
        <a:graphic>
          <a:graphicData uri="http://schemas.openxmlformats.org/drawingml/2006/table">
            <a:tbl>
              <a:tblPr>
                <a:noFill/>
                <a:tableStyleId>{26E6A0DD-39B0-4E87-9D3A-23F74CC846A8}</a:tableStyleId>
              </a:tblPr>
              <a:tblGrid>
                <a:gridCol w="227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16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난방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모델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MSE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RMSE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MAPE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MPE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R2-score</a:t>
                      </a:r>
                      <a:endParaRPr sz="1800" b="1" i="0" u="none" strike="noStrike" cap="none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돈풍기</a:t>
                      </a:r>
                      <a:endParaRPr sz="1800" b="0" i="0" u="none" strike="noStrike" cap="none" dirty="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RF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0.344211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0.586695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0.483261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45.35058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-26.0066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0.251584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라디에이터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RF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0.830571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0.911357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0.728515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40.1443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-15.279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0.462093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컨벡터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RF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0.690198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0.830781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0.662919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39.95608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-13.9687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0.462706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황토매트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LGBM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0.46162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0.679426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0.546456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32.4466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-11.5975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0.313658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히터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0.925478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0.962018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0.798731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24.06061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-8.26131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0.514533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0" name="Google Shape;530;p37"/>
          <p:cNvSpPr txBox="1"/>
          <p:nvPr/>
        </p:nvSpPr>
        <p:spPr>
          <a:xfrm>
            <a:off x="688127" y="6325188"/>
            <a:ext cx="37080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난</a:t>
            </a:r>
            <a:r>
              <a:rPr lang="en-US" sz="2400" b="1" i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방 </a:t>
            </a:r>
            <a:r>
              <a:rPr lang="en-US" sz="2400" i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카테고리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1" name="Google Shape;531;p37"/>
          <p:cNvSpPr txBox="1"/>
          <p:nvPr/>
        </p:nvSpPr>
        <p:spPr>
          <a:xfrm>
            <a:off x="688139" y="1338721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</a:t>
            </a: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</a:t>
            </a: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endParaRPr sz="2400" i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8"/>
          <p:cNvSpPr txBox="1"/>
          <p:nvPr/>
        </p:nvSpPr>
        <p:spPr>
          <a:xfrm>
            <a:off x="660789" y="2000721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습도</a:t>
            </a:r>
            <a:r>
              <a:rPr 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조절</a:t>
            </a:r>
            <a:r>
              <a:rPr lang="en-US" sz="2400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카테고리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7" name="Google Shape;537;p38"/>
          <p:cNvSpPr txBox="1"/>
          <p:nvPr/>
        </p:nvSpPr>
        <p:spPr>
          <a:xfrm>
            <a:off x="746850" y="262922"/>
            <a:ext cx="96456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38" name="Google Shape;53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9" name="Google Shape;539;p38"/>
          <p:cNvGraphicFramePr/>
          <p:nvPr>
            <p:extLst>
              <p:ext uri="{D42A27DB-BD31-4B8C-83A1-F6EECF244321}">
                <p14:modId xmlns:p14="http://schemas.microsoft.com/office/powerpoint/2010/main" val="1159227403"/>
              </p:ext>
            </p:extLst>
          </p:nvPr>
        </p:nvGraphicFramePr>
        <p:xfrm>
          <a:off x="660800" y="2449230"/>
          <a:ext cx="16963925" cy="2960800"/>
        </p:xfrm>
        <a:graphic>
          <a:graphicData uri="http://schemas.openxmlformats.org/drawingml/2006/table">
            <a:tbl>
              <a:tblPr>
                <a:noFill/>
                <a:tableStyleId>{26E6A0DD-39B0-4E87-9D3A-23F74CC846A8}</a:tableStyleId>
              </a:tblPr>
              <a:tblGrid>
                <a:gridCol w="156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8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8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88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10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습도</a:t>
                      </a:r>
                      <a:endParaRPr sz="1600" i="0" u="none" strike="noStrike" cap="none" dirty="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모델</a:t>
                      </a:r>
                      <a:endParaRPr sz="16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MSE</a:t>
                      </a:r>
                      <a:endParaRPr sz="16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RMSE</a:t>
                      </a:r>
                      <a:endParaRPr sz="16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MAE</a:t>
                      </a:r>
                      <a:endParaRPr sz="16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MAPE</a:t>
                      </a:r>
                      <a:endParaRPr sz="16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MPE</a:t>
                      </a:r>
                      <a:endParaRPr sz="16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R2-score</a:t>
                      </a:r>
                      <a:endParaRPr sz="16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제습기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LGBM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0.517057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0.719067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0.575548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18.32475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-6.60647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0.398772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초음파식 가습기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LGBM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0.696192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0.834381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0.688335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23.26127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-3.49219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0.682995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자연식 가습기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Ridge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0.391289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0.625531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0.494488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29.08055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-6.06813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0.343446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복합식 가습기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Lasso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0.585108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0.764924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0.6292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22.59776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-5.87321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0.611566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가열식 가습기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Lasso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0.605477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0.778124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0.657399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52.75331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-29.2551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0.357798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에어워셔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LGBM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0.361691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0.601408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0.464654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29.46698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-13.6279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0.587051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250" marR="6250" marT="6250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40" name="Google Shape;540;p38"/>
          <p:cNvGraphicFramePr/>
          <p:nvPr>
            <p:extLst>
              <p:ext uri="{D42A27DB-BD31-4B8C-83A1-F6EECF244321}">
                <p14:modId xmlns:p14="http://schemas.microsoft.com/office/powerpoint/2010/main" val="646031862"/>
              </p:ext>
            </p:extLst>
          </p:nvPr>
        </p:nvGraphicFramePr>
        <p:xfrm>
          <a:off x="660800" y="6102095"/>
          <a:ext cx="16963775" cy="1870350"/>
        </p:xfrm>
        <a:graphic>
          <a:graphicData uri="http://schemas.openxmlformats.org/drawingml/2006/table">
            <a:tbl>
              <a:tblPr>
                <a:noFill/>
                <a:tableStyleId>{26E6A0DD-39B0-4E87-9D3A-23F74CC846A8}</a:tableStyleId>
              </a:tblPr>
              <a:tblGrid>
                <a:gridCol w="156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공기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모델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MSE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RMSE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MAPE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MPE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R2-score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공기청정기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LR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0.278753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0.52797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0.393167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7.87788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-0.81119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0.374858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공기정화 용품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RF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0.299949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0.547676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0.407768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8.155016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-0.7778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0.327323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41" name="Google Shape;541;p38"/>
          <p:cNvSpPr txBox="1"/>
          <p:nvPr/>
        </p:nvSpPr>
        <p:spPr>
          <a:xfrm>
            <a:off x="660789" y="5653608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공기정화</a:t>
            </a:r>
            <a:r>
              <a:rPr lang="en-US" sz="2400" i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카테고리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2" name="Google Shape;542;p38"/>
          <p:cNvSpPr txBox="1"/>
          <p:nvPr/>
        </p:nvSpPr>
        <p:spPr>
          <a:xfrm>
            <a:off x="660789" y="8297408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냉난방</a:t>
            </a:r>
            <a:r>
              <a:rPr lang="en-US" sz="2400" i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카테고리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43" name="Google Shape;543;p38"/>
          <p:cNvGraphicFramePr/>
          <p:nvPr>
            <p:extLst>
              <p:ext uri="{D42A27DB-BD31-4B8C-83A1-F6EECF244321}">
                <p14:modId xmlns:p14="http://schemas.microsoft.com/office/powerpoint/2010/main" val="1659833205"/>
              </p:ext>
            </p:extLst>
          </p:nvPr>
        </p:nvGraphicFramePr>
        <p:xfrm>
          <a:off x="660800" y="8745895"/>
          <a:ext cx="16963775" cy="1246900"/>
        </p:xfrm>
        <a:graphic>
          <a:graphicData uri="http://schemas.openxmlformats.org/drawingml/2006/table">
            <a:tbl>
              <a:tblPr>
                <a:noFill/>
                <a:tableStyleId>{26E6A0DD-39B0-4E87-9D3A-23F74CC846A8}</a:tableStyleId>
              </a:tblPr>
              <a:tblGrid>
                <a:gridCol w="156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88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공기</a:t>
                      </a:r>
                      <a:endParaRPr sz="1800" i="0" u="none" strike="noStrike" cap="none" dirty="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모델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MSE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RMSE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MAPE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MPE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R2-score</a:t>
                      </a:r>
                      <a:endParaRPr sz="180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Malgun Gothic"/>
                          <a:sym typeface="Malgun Gothic"/>
                        </a:rPr>
                        <a:t>해당 없음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Malgun Gothic"/>
                          <a:sym typeface="Malgun Gothic"/>
                        </a:rPr>
                        <a:t>-</a:t>
                      </a:r>
                      <a:endParaRPr sz="23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Malgun Gothic"/>
                          <a:sym typeface="Malgun Gothic"/>
                        </a:rPr>
                        <a:t>-</a:t>
                      </a:r>
                      <a:endParaRPr sz="2300" b="0" i="0" u="none" strike="noStrike" cap="none">
                        <a:solidFill>
                          <a:srgbClr val="00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3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Malgun Gothic"/>
                          <a:sym typeface="Malgun Gothic"/>
                        </a:rPr>
                        <a:t>-</a:t>
                      </a:r>
                      <a:endParaRPr sz="19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3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Malgun Gothic"/>
                          <a:sym typeface="Malgun Gothic"/>
                        </a:rPr>
                        <a:t>-</a:t>
                      </a:r>
                      <a:endParaRPr sz="19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3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Malgun Gothic"/>
                          <a:sym typeface="Malgun Gothic"/>
                        </a:rPr>
                        <a:t>-</a:t>
                      </a:r>
                      <a:endParaRPr sz="19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3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Malgun Gothic"/>
                          <a:sym typeface="Malgun Gothic"/>
                        </a:rPr>
                        <a:t>-</a:t>
                      </a:r>
                      <a:endParaRPr sz="19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3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Malgun Gothic"/>
                          <a:sym typeface="Malgun Gothic"/>
                        </a:rPr>
                        <a:t>-</a:t>
                      </a:r>
                      <a:endParaRPr sz="19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4" name="Google Shape;544;p38"/>
          <p:cNvSpPr txBox="1"/>
          <p:nvPr/>
        </p:nvSpPr>
        <p:spPr>
          <a:xfrm>
            <a:off x="746839" y="1318571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 예측 모델 결과</a:t>
            </a:r>
            <a:endParaRPr sz="2400" i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9"/>
          <p:cNvSpPr/>
          <p:nvPr/>
        </p:nvSpPr>
        <p:spPr>
          <a:xfrm>
            <a:off x="3059550" y="2195675"/>
            <a:ext cx="12168900" cy="5674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9"/>
          <p:cNvSpPr txBox="1"/>
          <p:nvPr/>
        </p:nvSpPr>
        <p:spPr>
          <a:xfrm>
            <a:off x="611953" y="65946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51" name="Google Shape;55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9"/>
          <p:cNvSpPr txBox="1"/>
          <p:nvPr/>
        </p:nvSpPr>
        <p:spPr>
          <a:xfrm>
            <a:off x="4163475" y="2583575"/>
            <a:ext cx="10809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냉방</a:t>
            </a:r>
            <a:endParaRPr sz="30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53" name="Google Shape;55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2325" y="3316825"/>
            <a:ext cx="2743200" cy="41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9"/>
          <p:cNvSpPr txBox="1"/>
          <p:nvPr/>
        </p:nvSpPr>
        <p:spPr>
          <a:xfrm>
            <a:off x="3376775" y="3578525"/>
            <a:ext cx="26118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벽걸이형선풍기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탁상usb선풍기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에어컨리모컨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냉풍기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이동형에어컨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업소용선풍기</a:t>
            </a:r>
            <a:endParaRPr sz="18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555" name="Google Shape;55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3354" y="3029673"/>
            <a:ext cx="2821143" cy="18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5550" y="3029673"/>
            <a:ext cx="2821143" cy="18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17745" y="3029673"/>
            <a:ext cx="2821143" cy="18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79941" y="3029673"/>
            <a:ext cx="2821143" cy="1804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9"/>
          <p:cNvSpPr txBox="1"/>
          <p:nvPr/>
        </p:nvSpPr>
        <p:spPr>
          <a:xfrm>
            <a:off x="7166175" y="2563775"/>
            <a:ext cx="9999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난방</a:t>
            </a:r>
            <a:endParaRPr sz="3000" b="1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60" name="Google Shape;560;p39"/>
          <p:cNvSpPr txBox="1"/>
          <p:nvPr/>
        </p:nvSpPr>
        <p:spPr>
          <a:xfrm>
            <a:off x="9841575" y="2583575"/>
            <a:ext cx="182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습도 조절</a:t>
            </a:r>
            <a:endParaRPr sz="2300" b="1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61" name="Google Shape;561;p39"/>
          <p:cNvSpPr txBox="1"/>
          <p:nvPr/>
        </p:nvSpPr>
        <p:spPr>
          <a:xfrm>
            <a:off x="12677313" y="2563775"/>
            <a:ext cx="182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공기 정화</a:t>
            </a:r>
            <a:endParaRPr sz="3000" b="1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562" name="Google Shape;56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4275" y="3304063"/>
            <a:ext cx="2743200" cy="41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3638" y="3352575"/>
            <a:ext cx="2611800" cy="41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18913" y="3352575"/>
            <a:ext cx="2743200" cy="41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9"/>
          <p:cNvSpPr txBox="1"/>
          <p:nvPr/>
        </p:nvSpPr>
        <p:spPr>
          <a:xfrm>
            <a:off x="12218900" y="3485975"/>
            <a:ext cx="2743200" cy="23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just" rtl="0">
              <a:spcBef>
                <a:spcPts val="0"/>
              </a:spcBef>
              <a:spcAft>
                <a:spcPts val="0"/>
              </a:spcAft>
              <a:buClr>
                <a:srgbClr val="30384D"/>
              </a:buClr>
              <a:buSzPts val="2100"/>
              <a:buChar char="●"/>
            </a:pPr>
            <a:r>
              <a:rPr lang="en-US" sz="210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공기청정기</a:t>
            </a:r>
            <a:endParaRPr sz="2100">
              <a:solidFill>
                <a:srgbClr val="30384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30384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marR="0" lvl="0" indent="-361950" algn="just" rtl="0">
              <a:spcBef>
                <a:spcPts val="0"/>
              </a:spcBef>
              <a:spcAft>
                <a:spcPts val="0"/>
              </a:spcAft>
              <a:buClr>
                <a:srgbClr val="30384D"/>
              </a:buClr>
              <a:buSzPts val="2100"/>
              <a:buChar char="●"/>
            </a:pPr>
            <a:r>
              <a:rPr lang="en-US" sz="210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공기정화용품</a:t>
            </a:r>
            <a:endParaRPr sz="2100">
              <a:solidFill>
                <a:srgbClr val="30384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6" name="Google Shape;566;p39"/>
          <p:cNvSpPr txBox="1"/>
          <p:nvPr/>
        </p:nvSpPr>
        <p:spPr>
          <a:xfrm>
            <a:off x="6557099" y="3485975"/>
            <a:ext cx="20262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돈풍기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라디에이터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컨벡터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황토매트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히터</a:t>
            </a:r>
            <a:endParaRPr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67" name="Google Shape;567;p39"/>
          <p:cNvSpPr txBox="1"/>
          <p:nvPr/>
        </p:nvSpPr>
        <p:spPr>
          <a:xfrm>
            <a:off x="9383175" y="3485975"/>
            <a:ext cx="2743200" cy="3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제습기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초음파식 가습기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자연식 가습기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복합식 가습기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가열식 가습기</a:t>
            </a: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에어워셔</a:t>
            </a:r>
            <a:endParaRPr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68" name="Google Shape;568;p39"/>
          <p:cNvSpPr txBox="1"/>
          <p:nvPr/>
        </p:nvSpPr>
        <p:spPr>
          <a:xfrm>
            <a:off x="4277625" y="8859850"/>
            <a:ext cx="10226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예측</a:t>
            </a:r>
            <a:r>
              <a:rPr 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성능이</a:t>
            </a:r>
            <a:r>
              <a:rPr 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높은</a:t>
            </a:r>
            <a:r>
              <a:rPr 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상품에</a:t>
            </a:r>
            <a:r>
              <a:rPr 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대해서</a:t>
            </a:r>
            <a:r>
              <a:rPr 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추가적인</a:t>
            </a:r>
            <a:r>
              <a:rPr 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역시즌</a:t>
            </a:r>
            <a:r>
              <a:rPr 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프로모션</a:t>
            </a:r>
            <a:r>
              <a:rPr lang="en-US" sz="2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진행</a:t>
            </a:r>
            <a:endParaRPr sz="28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69" name="Google Shape;569;p39"/>
          <p:cNvSpPr/>
          <p:nvPr/>
        </p:nvSpPr>
        <p:spPr>
          <a:xfrm>
            <a:off x="3685400" y="8815450"/>
            <a:ext cx="1080900" cy="6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D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/>
          <p:nvPr/>
        </p:nvSpPr>
        <p:spPr>
          <a:xfrm>
            <a:off x="-24150" y="916800"/>
            <a:ext cx="18336300" cy="9370200"/>
          </a:xfrm>
          <a:prstGeom prst="rect">
            <a:avLst/>
          </a:prstGeom>
          <a:solidFill>
            <a:srgbClr val="3F4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150" y="12965"/>
            <a:ext cx="18336300" cy="1027403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0"/>
          <p:cNvSpPr/>
          <p:nvPr/>
        </p:nvSpPr>
        <p:spPr>
          <a:xfrm>
            <a:off x="-24150" y="12975"/>
            <a:ext cx="183363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0"/>
          <p:cNvSpPr txBox="1"/>
          <p:nvPr/>
        </p:nvSpPr>
        <p:spPr>
          <a:xfrm>
            <a:off x="1120328" y="1044616"/>
            <a:ext cx="10623900" cy="3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8D5"/>
              </a:buClr>
              <a:buSzPts val="7400"/>
              <a:buFont typeface="Arial"/>
              <a:buNone/>
            </a:pPr>
            <a:r>
              <a:rPr lang="en-US" sz="6600" b="0" i="0" u="none" strike="noStrike" cap="none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02.</a:t>
            </a:r>
            <a:endParaRPr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400"/>
              <a:buFont typeface="Arial"/>
              <a:buNone/>
            </a:pPr>
            <a:r>
              <a:rPr lang="en-US" sz="6600" b="0" i="0" u="none" strike="noStrike" cap="none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역시즌</a:t>
            </a:r>
            <a:r>
              <a:rPr lang="en-US" sz="6600" b="0" i="0" u="none" strike="noStrike" cap="none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en-US" sz="6600" b="0" i="0" u="none" strike="noStrike" cap="none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냉난방가전</a:t>
            </a:r>
            <a:r>
              <a:rPr lang="en-US" sz="6600" b="0" i="0" u="none" strike="noStrike" cap="none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en-US" sz="6600" b="0" i="0" u="none" strike="noStrike" cap="none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모델</a:t>
            </a:r>
            <a:endParaRPr b="0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78" name="Google Shape;578;p40"/>
          <p:cNvSpPr txBox="1"/>
          <p:nvPr/>
        </p:nvSpPr>
        <p:spPr>
          <a:xfrm>
            <a:off x="1120325" y="7229178"/>
            <a:ext cx="7369500" cy="20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01. </a:t>
            </a:r>
            <a:r>
              <a:rPr lang="en-US" sz="21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sz="21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flow chart</a:t>
            </a: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100" b="0" i="0" u="none" strike="noStrike" cap="none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02. </a:t>
            </a:r>
            <a:r>
              <a:rPr lang="en-US" sz="21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</a:t>
            </a:r>
            <a:r>
              <a:rPr lang="en-US" sz="21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탐지</a:t>
            </a:r>
            <a:r>
              <a:rPr lang="en-US" sz="21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</a:t>
            </a: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100" b="0" i="0" u="none" strike="noStrike" cap="none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03.</a:t>
            </a:r>
            <a:r>
              <a:rPr lang="en-US" sz="21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</a:t>
            </a:r>
            <a:r>
              <a:rPr lang="en-US" sz="21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endParaRPr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579" name="Google Shape;57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885" y="1333500"/>
            <a:ext cx="211285" cy="173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1"/>
          <p:cNvSpPr/>
          <p:nvPr/>
        </p:nvSpPr>
        <p:spPr>
          <a:xfrm>
            <a:off x="-34800" y="2336100"/>
            <a:ext cx="18357600" cy="6456600"/>
          </a:xfrm>
          <a:prstGeom prst="rect">
            <a:avLst/>
          </a:prstGeom>
          <a:solidFill>
            <a:srgbClr val="E8EC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5" name="Google Shape;585;p41"/>
          <p:cNvSpPr txBox="1"/>
          <p:nvPr/>
        </p:nvSpPr>
        <p:spPr>
          <a:xfrm>
            <a:off x="428055" y="1628583"/>
            <a:ext cx="8812789" cy="44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1"/>
          <p:cNvSpPr txBox="1"/>
          <p:nvPr/>
        </p:nvSpPr>
        <p:spPr>
          <a:xfrm>
            <a:off x="434982" y="755709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flow chart</a:t>
            </a:r>
            <a:endParaRPr sz="5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87" name="Google Shape;58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1"/>
          <p:cNvSpPr/>
          <p:nvPr/>
        </p:nvSpPr>
        <p:spPr>
          <a:xfrm>
            <a:off x="152400" y="4381500"/>
            <a:ext cx="2479500" cy="1752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머신러닝 모델을 활용하여 제품군 추출</a:t>
            </a:r>
            <a:endParaRPr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7697190" y="2904911"/>
            <a:ext cx="2763300" cy="1524000"/>
          </a:xfrm>
          <a:prstGeom prst="rect">
            <a:avLst/>
          </a:prstGeom>
          <a:solidFill>
            <a:srgbClr val="30384D"/>
          </a:solidFill>
          <a:ln w="76200" cap="flat" cmpd="sng">
            <a:solidFill>
              <a:srgbClr val="3038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소셜</a:t>
            </a:r>
            <a:r>
              <a:rPr lang="en-US" sz="20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데이터</a:t>
            </a:r>
            <a:r>
              <a:rPr lang="en-US" sz="20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이상</a:t>
            </a:r>
            <a:r>
              <a:rPr lang="en-US" sz="20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탐지</a:t>
            </a:r>
            <a:r>
              <a:rPr lang="en-US" sz="20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endParaRPr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11159500" y="4076700"/>
            <a:ext cx="3352500" cy="2362200"/>
          </a:xfrm>
          <a:prstGeom prst="diamond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소셜 데이터와</a:t>
            </a:r>
            <a:endParaRPr sz="200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구매데이터의 겹치는 기간 알아냄</a:t>
            </a:r>
            <a:endParaRPr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15808950" y="4686291"/>
            <a:ext cx="2219616" cy="1143018"/>
          </a:xfrm>
          <a:prstGeom prst="flowChartTerminator">
            <a:avLst/>
          </a:prstGeom>
          <a:solidFill>
            <a:srgbClr val="30384D"/>
          </a:solidFill>
          <a:ln w="25400" cap="flat" cmpd="sng">
            <a:solidFill>
              <a:srgbClr val="3038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기간에</a:t>
            </a:r>
            <a:r>
              <a:rPr lang="en-US" sz="18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맞는</a:t>
            </a:r>
            <a:r>
              <a:rPr lang="en-US" sz="18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프로모션</a:t>
            </a:r>
            <a:r>
              <a:rPr lang="en-US" sz="18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진행</a:t>
            </a:r>
            <a:endParaRPr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92" name="Google Shape;592;p41"/>
          <p:cNvCxnSpPr/>
          <p:nvPr/>
        </p:nvCxnSpPr>
        <p:spPr>
          <a:xfrm>
            <a:off x="14763732" y="5257800"/>
            <a:ext cx="793500" cy="0"/>
          </a:xfrm>
          <a:prstGeom prst="straightConnector1">
            <a:avLst/>
          </a:prstGeom>
          <a:noFill/>
          <a:ln w="38100" cap="flat" cmpd="sng">
            <a:solidFill>
              <a:srgbClr val="30384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3" name="Google Shape;593;p41"/>
          <p:cNvSpPr/>
          <p:nvPr/>
        </p:nvSpPr>
        <p:spPr>
          <a:xfrm>
            <a:off x="3504638" y="4495800"/>
            <a:ext cx="2611800" cy="1524000"/>
          </a:xfrm>
          <a:prstGeom prst="rect">
            <a:avLst/>
          </a:prstGeom>
          <a:solidFill>
            <a:srgbClr val="30384D"/>
          </a:solidFill>
          <a:ln w="25400" cap="flat" cmpd="sng">
            <a:solidFill>
              <a:srgbClr val="3038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소셜 데이터와 </a:t>
            </a:r>
            <a:endParaRPr sz="200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판매 데이터 간의 공적분을 고려해 유의한 상품군 추출</a:t>
            </a:r>
            <a:endParaRPr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94" name="Google Shape;594;p41"/>
          <p:cNvCxnSpPr/>
          <p:nvPr/>
        </p:nvCxnSpPr>
        <p:spPr>
          <a:xfrm>
            <a:off x="2731219" y="5256750"/>
            <a:ext cx="597900" cy="2100"/>
          </a:xfrm>
          <a:prstGeom prst="straightConnector1">
            <a:avLst/>
          </a:prstGeom>
          <a:noFill/>
          <a:ln w="38100" cap="flat" cmpd="sng">
            <a:solidFill>
              <a:srgbClr val="30384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5" name="Google Shape;595;p41"/>
          <p:cNvCxnSpPr/>
          <p:nvPr/>
        </p:nvCxnSpPr>
        <p:spPr>
          <a:xfrm rot="10800000" flipH="1">
            <a:off x="6229725" y="3627011"/>
            <a:ext cx="1086000" cy="737700"/>
          </a:xfrm>
          <a:prstGeom prst="straightConnector1">
            <a:avLst/>
          </a:prstGeom>
          <a:noFill/>
          <a:ln w="38100" cap="flat" cmpd="sng">
            <a:solidFill>
              <a:srgbClr val="30384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6" name="Google Shape;596;p41"/>
          <p:cNvCxnSpPr/>
          <p:nvPr/>
        </p:nvCxnSpPr>
        <p:spPr>
          <a:xfrm>
            <a:off x="10635600" y="3742511"/>
            <a:ext cx="1258800" cy="738000"/>
          </a:xfrm>
          <a:prstGeom prst="straightConnector1">
            <a:avLst/>
          </a:prstGeom>
          <a:noFill/>
          <a:ln w="38100" cap="flat" cmpd="sng">
            <a:solidFill>
              <a:srgbClr val="30384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7" name="Google Shape;597;p41"/>
          <p:cNvCxnSpPr/>
          <p:nvPr/>
        </p:nvCxnSpPr>
        <p:spPr>
          <a:xfrm>
            <a:off x="6147600" y="6352525"/>
            <a:ext cx="1288500" cy="1136400"/>
          </a:xfrm>
          <a:prstGeom prst="straightConnector1">
            <a:avLst/>
          </a:prstGeom>
          <a:noFill/>
          <a:ln w="38100" cap="flat" cmpd="sng">
            <a:solidFill>
              <a:srgbClr val="30384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8" name="Google Shape;598;p41"/>
          <p:cNvSpPr/>
          <p:nvPr/>
        </p:nvSpPr>
        <p:spPr>
          <a:xfrm>
            <a:off x="7655625" y="6612611"/>
            <a:ext cx="2763300" cy="1524000"/>
          </a:xfrm>
          <a:prstGeom prst="rect">
            <a:avLst/>
          </a:prstGeom>
          <a:solidFill>
            <a:srgbClr val="30384D"/>
          </a:solidFill>
          <a:ln w="25400" cap="flat" cmpd="sng">
            <a:solidFill>
              <a:srgbClr val="3038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구매 데이터 이상 탐지 </a:t>
            </a:r>
            <a:endParaRPr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99" name="Google Shape;599;p41"/>
          <p:cNvCxnSpPr/>
          <p:nvPr/>
        </p:nvCxnSpPr>
        <p:spPr>
          <a:xfrm rot="10800000" flipH="1">
            <a:off x="10799300" y="6168175"/>
            <a:ext cx="1270200" cy="1086000"/>
          </a:xfrm>
          <a:prstGeom prst="straightConnector1">
            <a:avLst/>
          </a:prstGeom>
          <a:noFill/>
          <a:ln w="38100" cap="flat" cmpd="sng">
            <a:solidFill>
              <a:srgbClr val="30384D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596425" y="491850"/>
            <a:ext cx="30543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공모</a:t>
            </a:r>
            <a:r>
              <a:rPr lang="en-US" sz="5000" b="1" i="0" u="none" strike="noStrike" cap="none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i="0" u="none" strike="noStrike" cap="none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</a:t>
            </a:r>
            <a:endParaRPr sz="1800" b="1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748825" y="1431325"/>
            <a:ext cx="3940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가전제품</a:t>
            </a:r>
            <a:r>
              <a:rPr lang="en-US" sz="25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산업</a:t>
            </a:r>
            <a:r>
              <a:rPr lang="en-US" sz="25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현황</a:t>
            </a:r>
            <a:endParaRPr sz="25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5" y="8203047"/>
            <a:ext cx="18288000" cy="1334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4480475" y="8424410"/>
            <a:ext cx="8920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가전제품</a:t>
            </a:r>
            <a:r>
              <a:rPr lang="en-US" sz="30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시장이</a:t>
            </a:r>
            <a:r>
              <a:rPr lang="en-US" sz="30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점차</a:t>
            </a:r>
            <a:r>
              <a:rPr lang="en-US" sz="30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성장</a:t>
            </a:r>
            <a:endParaRPr sz="30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많이</a:t>
            </a:r>
            <a:r>
              <a:rPr lang="en-US" sz="21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사용하는</a:t>
            </a:r>
            <a:r>
              <a:rPr lang="en-US" sz="21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냉난방가전에</a:t>
            </a:r>
            <a:r>
              <a:rPr lang="en-US" sz="21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대한</a:t>
            </a:r>
            <a:r>
              <a:rPr lang="en-US" sz="21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수요</a:t>
            </a:r>
            <a:r>
              <a:rPr lang="en-US" sz="21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예측</a:t>
            </a:r>
            <a:r>
              <a:rPr lang="en-US" sz="21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1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진행</a:t>
            </a:r>
            <a:endParaRPr sz="3900" b="1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8DB8DCF6-F81C-4E0E-9D31-581A4AF8D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231613"/>
              </p:ext>
            </p:extLst>
          </p:nvPr>
        </p:nvGraphicFramePr>
        <p:xfrm>
          <a:off x="8945429" y="241883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69350F60-094C-4DED-897B-02687953D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871461"/>
              </p:ext>
            </p:extLst>
          </p:nvPr>
        </p:nvGraphicFramePr>
        <p:xfrm>
          <a:off x="416475" y="3292026"/>
          <a:ext cx="8128000" cy="5694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7BAF09-3E5B-4127-BFFA-792992112AD8}"/>
              </a:ext>
            </a:extLst>
          </p:cNvPr>
          <p:cNvCxnSpPr>
            <a:cxnSpLocks/>
          </p:cNvCxnSpPr>
          <p:nvPr/>
        </p:nvCxnSpPr>
        <p:spPr>
          <a:xfrm>
            <a:off x="903428" y="7575433"/>
            <a:ext cx="7419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40036C-B18E-4412-AD94-8A84F4B72C9C}"/>
              </a:ext>
            </a:extLst>
          </p:cNvPr>
          <p:cNvSpPr txBox="1"/>
          <p:nvPr/>
        </p:nvSpPr>
        <p:spPr>
          <a:xfrm>
            <a:off x="1765576" y="5124966"/>
            <a:ext cx="181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38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8,720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억원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9630CA-076E-4928-B25B-A88C0DA80A3A}"/>
              </a:ext>
            </a:extLst>
          </p:cNvPr>
          <p:cNvSpPr txBox="1"/>
          <p:nvPr/>
        </p:nvSpPr>
        <p:spPr>
          <a:xfrm>
            <a:off x="5667017" y="3413163"/>
            <a:ext cx="158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670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억원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D52FD84-5265-4A53-9063-170BD530C0D7}"/>
              </a:ext>
            </a:extLst>
          </p:cNvPr>
          <p:cNvCxnSpPr>
            <a:cxnSpLocks/>
          </p:cNvCxnSpPr>
          <p:nvPr/>
        </p:nvCxnSpPr>
        <p:spPr>
          <a:xfrm flipV="1">
            <a:off x="2549348" y="3016496"/>
            <a:ext cx="3879669" cy="2075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3CCA10-FF4A-476D-8760-EA1D44AC8115}"/>
              </a:ext>
            </a:extLst>
          </p:cNvPr>
          <p:cNvSpPr txBox="1"/>
          <p:nvPr/>
        </p:nvSpPr>
        <p:spPr>
          <a:xfrm>
            <a:off x="3668763" y="3597829"/>
            <a:ext cx="1214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4.6%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4B292D3-27EC-4F08-8ED3-68D663D7693C}"/>
              </a:ext>
            </a:extLst>
          </p:cNvPr>
          <p:cNvCxnSpPr>
            <a:cxnSpLocks/>
          </p:cNvCxnSpPr>
          <p:nvPr/>
        </p:nvCxnSpPr>
        <p:spPr>
          <a:xfrm flipV="1">
            <a:off x="4313198" y="3597252"/>
            <a:ext cx="0" cy="324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04B62F4-35DB-4BEE-94E3-8255DD7AC87E}"/>
              </a:ext>
            </a:extLst>
          </p:cNvPr>
          <p:cNvSpPr txBox="1"/>
          <p:nvPr/>
        </p:nvSpPr>
        <p:spPr>
          <a:xfrm>
            <a:off x="2066022" y="7575433"/>
            <a:ext cx="1175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2018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9713C1-42CD-4A64-8DF5-2B27EBE6E9E9}"/>
              </a:ext>
            </a:extLst>
          </p:cNvPr>
          <p:cNvSpPr txBox="1"/>
          <p:nvPr/>
        </p:nvSpPr>
        <p:spPr>
          <a:xfrm>
            <a:off x="5841188" y="7579005"/>
            <a:ext cx="1175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5A1FD7-8148-4B2A-970A-CDA043C66837}"/>
              </a:ext>
            </a:extLst>
          </p:cNvPr>
          <p:cNvSpPr txBox="1"/>
          <p:nvPr/>
        </p:nvSpPr>
        <p:spPr>
          <a:xfrm>
            <a:off x="2795366" y="2553363"/>
            <a:ext cx="3370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가전 전체 규모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성장률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2"/>
          <p:cNvSpPr txBox="1"/>
          <p:nvPr/>
        </p:nvSpPr>
        <p:spPr>
          <a:xfrm>
            <a:off x="605875" y="443721"/>
            <a:ext cx="9645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탐지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</a:t>
            </a:r>
            <a:endParaRPr sz="5200" b="1" dirty="0">
              <a:solidFill>
                <a:srgbClr val="3378D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06" name="Google Shape;60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2"/>
          <p:cNvSpPr txBox="1"/>
          <p:nvPr/>
        </p:nvSpPr>
        <p:spPr>
          <a:xfrm>
            <a:off x="605864" y="1380046"/>
            <a:ext cx="881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공적분</a:t>
            </a: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(P-value &lt; 0.05인 </a:t>
            </a: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08" name="Google Shape;608;p42"/>
          <p:cNvGraphicFramePr/>
          <p:nvPr>
            <p:extLst>
              <p:ext uri="{D42A27DB-BD31-4B8C-83A1-F6EECF244321}">
                <p14:modId xmlns:p14="http://schemas.microsoft.com/office/powerpoint/2010/main" val="261983961"/>
              </p:ext>
            </p:extLst>
          </p:nvPr>
        </p:nvGraphicFramePr>
        <p:xfrm>
          <a:off x="605871" y="2392531"/>
          <a:ext cx="4700100" cy="7387050"/>
        </p:xfrm>
        <a:graphic>
          <a:graphicData uri="http://schemas.openxmlformats.org/drawingml/2006/table">
            <a:tbl>
              <a:tblPr firstRow="1" bandRow="1">
                <a:noFill/>
                <a:tableStyleId>{26E6A0DD-39B0-4E87-9D3A-23F74CC846A8}</a:tableStyleId>
              </a:tblPr>
              <a:tblGrid>
                <a:gridCol w="219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/>
                          <a:sym typeface="Times New Roman"/>
                        </a:rPr>
                        <a:t>   </a:t>
                      </a:r>
                      <a:r>
                        <a:rPr lang="en-US" sz="2400" b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/>
                          <a:sym typeface="Times New Roman"/>
                        </a:rPr>
                        <a:t>상품명</a:t>
                      </a:r>
                      <a:endParaRPr sz="2400" u="none" strike="noStrike" cap="none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/>
                          <a:sym typeface="Times New Roman"/>
                        </a:rPr>
                        <a:t>    </a:t>
                      </a:r>
                      <a:r>
                        <a:rPr lang="en-US" sz="2400" b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/>
                          <a:sym typeface="Times New Roman"/>
                        </a:rPr>
                        <a:t>P-value</a:t>
                      </a:r>
                      <a:endParaRPr sz="2400" u="none" strike="noStrike" cap="none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공기청정기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0.000177</a:t>
                      </a:r>
                      <a:endParaRPr sz="1800" b="1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공기정화 용품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0.000401</a:t>
                      </a:r>
                      <a:endParaRPr sz="1800" b="1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제습기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3.57E-05</a:t>
                      </a:r>
                      <a:endParaRPr sz="1800" b="1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초음파식 가습기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0.703857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자연식 가습기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0.803598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복합식 가습기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0.741187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가열식 가습기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0.2987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에어워셔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0.075784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돈풍기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0.0053</a:t>
                      </a:r>
                      <a:endParaRPr sz="1800" b="1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라디에이터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0.484573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09" name="Google Shape;609;p42"/>
          <p:cNvGraphicFramePr/>
          <p:nvPr>
            <p:extLst>
              <p:ext uri="{D42A27DB-BD31-4B8C-83A1-F6EECF244321}">
                <p14:modId xmlns:p14="http://schemas.microsoft.com/office/powerpoint/2010/main" val="2197418859"/>
              </p:ext>
            </p:extLst>
          </p:nvPr>
        </p:nvGraphicFramePr>
        <p:xfrm>
          <a:off x="5305971" y="2392494"/>
          <a:ext cx="4700100" cy="6765900"/>
        </p:xfrm>
        <a:graphic>
          <a:graphicData uri="http://schemas.openxmlformats.org/drawingml/2006/table">
            <a:tbl>
              <a:tblPr firstRow="1" bandRow="1">
                <a:noFill/>
                <a:tableStyleId>{26E6A0DD-39B0-4E87-9D3A-23F74CC846A8}</a:tableStyleId>
              </a:tblPr>
              <a:tblGrid>
                <a:gridCol w="217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/>
                          <a:sym typeface="Times New Roman"/>
                        </a:rPr>
                        <a:t>   </a:t>
                      </a:r>
                      <a:r>
                        <a:rPr lang="en-US" sz="2400" b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/>
                          <a:sym typeface="Times New Roman"/>
                        </a:rPr>
                        <a:t>상품명</a:t>
                      </a:r>
                      <a:endParaRPr sz="2400" u="none" strike="noStrike" cap="none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/>
                          <a:sym typeface="Times New Roman"/>
                        </a:rPr>
                        <a:t>    </a:t>
                      </a:r>
                      <a:r>
                        <a:rPr lang="en-US" sz="2400" b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Times New Roman"/>
                          <a:sym typeface="Times New Roman"/>
                        </a:rPr>
                        <a:t>P-value</a:t>
                      </a:r>
                      <a:endParaRPr sz="2400" u="none" strike="noStrike" cap="none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컨벡터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0.272362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황토매트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0.477428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히터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0.401391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벽걸이형 선풍기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0.299845</a:t>
                      </a:r>
                      <a:endParaRPr sz="180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에어컨 리모컨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0.290824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탁상/USB 선풍기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0.267332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냉풍기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0.113747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이동형 에어컨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0.065184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업소용 선풍기</a:t>
                      </a:r>
                      <a:endParaRPr sz="18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0.429009</a:t>
                      </a:r>
                      <a:endParaRPr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10" name="Google Shape;610;p42"/>
          <p:cNvSpPr txBox="1"/>
          <p:nvPr/>
        </p:nvSpPr>
        <p:spPr>
          <a:xfrm>
            <a:off x="11820850" y="5618950"/>
            <a:ext cx="604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공기청정기, 공기정화 용품,  제습기, 돈풍기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11" name="Google Shape;6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189425" y="5234000"/>
            <a:ext cx="344805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413" y="5926363"/>
            <a:ext cx="10961175" cy="43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3"/>
          <p:cNvSpPr txBox="1"/>
          <p:nvPr/>
        </p:nvSpPr>
        <p:spPr>
          <a:xfrm>
            <a:off x="764814" y="1552221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소셜</a:t>
            </a: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데이터와</a:t>
            </a:r>
            <a:r>
              <a:rPr 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구매</a:t>
            </a:r>
            <a:r>
              <a:rPr 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데이터의</a:t>
            </a:r>
            <a:r>
              <a:rPr lang="en-US" sz="24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이상치</a:t>
            </a:r>
            <a:r>
              <a:rPr lang="en-US" sz="2400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i="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탐</a:t>
            </a: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색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9" name="Google Shape;619;p43"/>
          <p:cNvSpPr txBox="1"/>
          <p:nvPr/>
        </p:nvSpPr>
        <p:spPr>
          <a:xfrm>
            <a:off x="764828" y="58326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이상탐지</a:t>
            </a:r>
            <a:endParaRPr sz="18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pic>
        <p:nvPicPr>
          <p:cNvPr id="620" name="Google Shape;62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3"/>
          <p:cNvSpPr txBox="1"/>
          <p:nvPr/>
        </p:nvSpPr>
        <p:spPr>
          <a:xfrm>
            <a:off x="4196225" y="2525500"/>
            <a:ext cx="10961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555555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►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이상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탐지를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활용하여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비시즌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중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판매량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소셜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언급량이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비정상적으로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상승한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날짜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감지</a:t>
            </a:r>
            <a:endParaRPr sz="2100" b="1" dirty="0">
              <a:solidFill>
                <a:srgbClr val="555555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555555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► 두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날짜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중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서로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겹치거나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비슷한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날짜를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탐지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sz="2100" b="1" dirty="0">
              <a:solidFill>
                <a:srgbClr val="555555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555555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►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소셜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데이터와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구매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간의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관계</a:t>
            </a:r>
            <a:r>
              <a:rPr lang="en-US" sz="21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파악</a:t>
            </a:r>
            <a:r>
              <a:rPr lang="en-US" sz="21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endParaRPr sz="2100" dirty="0">
              <a:solidFill>
                <a:srgbClr val="555555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22" name="Google Shape;62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175" y="5494625"/>
            <a:ext cx="1372450" cy="13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423" y="7420450"/>
            <a:ext cx="1372450" cy="13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3"/>
          <p:cNvSpPr txBox="1"/>
          <p:nvPr/>
        </p:nvSpPr>
        <p:spPr>
          <a:xfrm>
            <a:off x="4688400" y="7956600"/>
            <a:ext cx="89112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5555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이상탐지</a:t>
            </a:r>
            <a:r>
              <a:rPr lang="en-US" sz="2800" b="1" dirty="0">
                <a:solidFill>
                  <a:srgbClr val="55555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2800" b="1" dirty="0">
              <a:solidFill>
                <a:srgbClr val="5555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 dirty="0">
              <a:solidFill>
                <a:srgbClr val="55555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자료에서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예상과는</a:t>
            </a:r>
            <a:r>
              <a:rPr lang="en-US" sz="20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다른</a:t>
            </a:r>
            <a:r>
              <a:rPr lang="en-US" sz="2000" b="1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패턴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보이는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개체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또는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자료를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찾는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것.</a:t>
            </a:r>
            <a:endParaRPr sz="2000" dirty="0">
              <a:solidFill>
                <a:srgbClr val="555555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일반적으로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신용카드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사기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사이버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공격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테러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등의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행위를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감지하는데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</a:t>
            </a:r>
            <a:r>
              <a:rPr lang="en-US" sz="2000" dirty="0">
                <a:solidFill>
                  <a:srgbClr val="555555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sz="2000" dirty="0">
              <a:solidFill>
                <a:srgbClr val="555555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dirty="0">
              <a:solidFill>
                <a:srgbClr val="555555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625" name="Google Shape;62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7275" y="7420450"/>
            <a:ext cx="1372450" cy="13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91998" y="5494625"/>
            <a:ext cx="1372450" cy="13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20537" y="7643714"/>
            <a:ext cx="925925" cy="9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6678" y="7643698"/>
            <a:ext cx="925949" cy="92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615250" y="5717871"/>
            <a:ext cx="925949" cy="92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6425" y="5717875"/>
            <a:ext cx="925949" cy="9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25" y="2156875"/>
            <a:ext cx="164367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4"/>
          <p:cNvSpPr txBox="1"/>
          <p:nvPr/>
        </p:nvSpPr>
        <p:spPr>
          <a:xfrm>
            <a:off x="764814" y="1530121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</a:t>
            </a: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탐지</a:t>
            </a: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8" name="Google Shape;638;p44"/>
          <p:cNvSpPr txBox="1"/>
          <p:nvPr/>
        </p:nvSpPr>
        <p:spPr>
          <a:xfrm>
            <a:off x="764825" y="530771"/>
            <a:ext cx="96456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</a:t>
            </a:r>
            <a:endParaRPr sz="18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639" name="Google Shape;6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4"/>
          <p:cNvSpPr txBox="1"/>
          <p:nvPr/>
        </p:nvSpPr>
        <p:spPr>
          <a:xfrm>
            <a:off x="820245" y="4083390"/>
            <a:ext cx="82323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333333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Holt - Winter </a:t>
            </a:r>
            <a:r>
              <a:rPr lang="en-US" sz="1900" b="1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Model은</a:t>
            </a:r>
            <a:r>
              <a:rPr lang="en-US" sz="1900" b="1" dirty="0">
                <a:solidFill>
                  <a:srgbClr val="333333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Holt </a:t>
            </a:r>
            <a:r>
              <a:rPr lang="en-US" sz="1900" b="1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</a:t>
            </a:r>
            <a:r>
              <a:rPr lang="en-US" sz="1900" b="1" dirty="0">
                <a:solidFill>
                  <a:srgbClr val="333333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900" b="1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확장</a:t>
            </a:r>
            <a:endParaRPr sz="1900" b="1" dirty="0">
              <a:solidFill>
                <a:srgbClr val="333333"/>
              </a:solidFill>
              <a:highlight>
                <a:srgbClr val="FFFFFF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수준</a:t>
            </a:r>
            <a:r>
              <a:rPr lang="en-US" sz="2100" dirty="0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(Level), </a:t>
            </a:r>
            <a:r>
              <a:rPr lang="en-US" sz="2100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추세</a:t>
            </a:r>
            <a:r>
              <a:rPr lang="en-US" sz="2100" dirty="0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(Trend). </a:t>
            </a:r>
            <a:r>
              <a:rPr lang="en-US" sz="2100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계절성</a:t>
            </a:r>
            <a:r>
              <a:rPr lang="en-US" sz="2100" dirty="0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(Seasonality) 세 </a:t>
            </a:r>
            <a:r>
              <a:rPr lang="en-US" sz="2100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가지</a:t>
            </a:r>
            <a:r>
              <a:rPr lang="en-US" sz="2100" dirty="0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구성요소가</a:t>
            </a:r>
            <a:r>
              <a:rPr lang="en-US" sz="2100" dirty="0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고려</a:t>
            </a:r>
            <a:r>
              <a:rPr lang="en-US" sz="2100" dirty="0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되며</a:t>
            </a:r>
            <a:r>
              <a:rPr lang="en-US" sz="2100" dirty="0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r>
              <a:rPr lang="en-US" sz="2100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다음과</a:t>
            </a:r>
            <a:r>
              <a:rPr lang="en-US" sz="2100" dirty="0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같은</a:t>
            </a:r>
            <a:r>
              <a:rPr lang="en-US" sz="2100" dirty="0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식으로</a:t>
            </a:r>
            <a:r>
              <a:rPr lang="en-US" sz="2100" dirty="0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100" dirty="0" err="1">
                <a:solidFill>
                  <a:srgbClr val="333333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표현</a:t>
            </a:r>
            <a:endParaRPr sz="1900" dirty="0">
              <a:solidFill>
                <a:srgbClr val="333333"/>
              </a:solidFill>
              <a:highlight>
                <a:srgbClr val="FFFFFF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41" name="Google Shape;64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826" y="5761176"/>
            <a:ext cx="8232300" cy="213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4"/>
          <p:cNvPicPr preferRelativeResize="0"/>
          <p:nvPr/>
        </p:nvPicPr>
        <p:blipFill rotWithShape="1">
          <a:blip r:embed="rId6">
            <a:alphaModFix/>
          </a:blip>
          <a:srcRect r="-3508" b="72679"/>
          <a:stretch/>
        </p:blipFill>
        <p:spPr>
          <a:xfrm>
            <a:off x="9734675" y="5761175"/>
            <a:ext cx="7418275" cy="21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4"/>
          <p:cNvSpPr txBox="1"/>
          <p:nvPr/>
        </p:nvSpPr>
        <p:spPr>
          <a:xfrm>
            <a:off x="9577625" y="8293050"/>
            <a:ext cx="3839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UB: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상위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신뢰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구간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LB: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낮은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신뢰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구간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시간의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수준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t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b: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시간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t에서의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추세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/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기울기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성분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644" name="Google Shape;644;p44"/>
          <p:cNvSpPr txBox="1"/>
          <p:nvPr/>
        </p:nvSpPr>
        <p:spPr>
          <a:xfrm>
            <a:off x="9367075" y="4104000"/>
            <a:ext cx="7910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4292E"/>
                </a:solidFill>
                <a:highlight>
                  <a:schemeClr val="lt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Holt-Winter </a:t>
            </a:r>
            <a:r>
              <a:rPr lang="en-US" sz="2000" b="1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</a:t>
            </a:r>
            <a:r>
              <a:rPr lang="en-US" sz="2000" b="1" dirty="0">
                <a:solidFill>
                  <a:srgbClr val="24292E"/>
                </a:solidFill>
                <a:highlight>
                  <a:schemeClr val="lt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000" b="1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확장</a:t>
            </a:r>
            <a:endParaRPr sz="2000" b="1" dirty="0">
              <a:solidFill>
                <a:srgbClr val="24292E"/>
              </a:solidFill>
              <a:highlight>
                <a:schemeClr val="lt1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신뢰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구간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내의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포인트는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정상으로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간주되고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sz="2000" dirty="0">
              <a:solidFill>
                <a:srgbClr val="24292E"/>
              </a:solidFill>
              <a:highlight>
                <a:schemeClr val="lt1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밴드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외부의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포인트는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이상으로</a:t>
            </a:r>
            <a:r>
              <a:rPr lang="en-US" sz="2000" dirty="0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chemeClr val="lt1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간주</a:t>
            </a:r>
            <a:endParaRPr sz="2000" dirty="0">
              <a:solidFill>
                <a:srgbClr val="333333"/>
              </a:solidFill>
              <a:highlight>
                <a:schemeClr val="lt1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645" name="Google Shape;645;p44"/>
          <p:cNvCxnSpPr/>
          <p:nvPr/>
        </p:nvCxnSpPr>
        <p:spPr>
          <a:xfrm>
            <a:off x="9111750" y="2156875"/>
            <a:ext cx="64500" cy="72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46" name="Google Shape;646;p44"/>
          <p:cNvSpPr txBox="1"/>
          <p:nvPr/>
        </p:nvSpPr>
        <p:spPr>
          <a:xfrm>
            <a:off x="3805025" y="2657275"/>
            <a:ext cx="288718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Holt - Winter Model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647" name="Google Shape;647;p44"/>
          <p:cNvSpPr txBox="1"/>
          <p:nvPr/>
        </p:nvSpPr>
        <p:spPr>
          <a:xfrm>
            <a:off x="12342074" y="2657275"/>
            <a:ext cx="2328323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brutlag 알고리즘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648" name="Google Shape;648;p44"/>
          <p:cNvSpPr txBox="1"/>
          <p:nvPr/>
        </p:nvSpPr>
        <p:spPr>
          <a:xfrm>
            <a:off x="13818700" y="8293050"/>
            <a:ext cx="37170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c: 시간 t에서의 계절 성분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y:계절성에 대한 평활 매개 변수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p: 시계열 기간</a:t>
            </a:r>
            <a:endParaRPr sz="170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m: brutlag 스케일링 인자</a:t>
            </a:r>
            <a:endParaRPr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5"/>
          <p:cNvSpPr/>
          <p:nvPr/>
        </p:nvSpPr>
        <p:spPr>
          <a:xfrm>
            <a:off x="377725" y="2229750"/>
            <a:ext cx="17540100" cy="7876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5"/>
          <p:cNvSpPr txBox="1"/>
          <p:nvPr/>
        </p:nvSpPr>
        <p:spPr>
          <a:xfrm>
            <a:off x="309975" y="554225"/>
            <a:ext cx="1017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소셜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구매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56" name="Google Shape;6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62" y="2551675"/>
            <a:ext cx="7315200" cy="365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5"/>
          <p:cNvSpPr txBox="1"/>
          <p:nvPr/>
        </p:nvSpPr>
        <p:spPr>
          <a:xfrm>
            <a:off x="377725" y="1627425"/>
            <a:ext cx="7574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돈풍기 / 제습기 이상치 그래프 </a:t>
            </a:r>
            <a:endParaRPr sz="20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659" name="Google Shape;6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2475" y="2647900"/>
            <a:ext cx="7315199" cy="365640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5"/>
          <p:cNvSpPr/>
          <p:nvPr/>
        </p:nvSpPr>
        <p:spPr>
          <a:xfrm>
            <a:off x="8190325" y="2891801"/>
            <a:ext cx="1914900" cy="316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61" name="Google Shape;661;p45"/>
          <p:cNvSpPr txBox="1"/>
          <p:nvPr/>
        </p:nvSpPr>
        <p:spPr>
          <a:xfrm>
            <a:off x="8439750" y="3348625"/>
            <a:ext cx="14085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돈풍기</a:t>
            </a: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역시즌</a:t>
            </a: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</a:t>
            </a: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여름</a:t>
            </a:r>
            <a:r>
              <a:rPr lang="en-US" sz="180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662" name="Google Shape;66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335" y="6327250"/>
            <a:ext cx="7315199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5"/>
          <p:cNvSpPr/>
          <p:nvPr/>
        </p:nvSpPr>
        <p:spPr>
          <a:xfrm>
            <a:off x="8186550" y="6571750"/>
            <a:ext cx="1914900" cy="316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4" name="Google Shape;66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72475" y="6327250"/>
            <a:ext cx="7315199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5"/>
          <p:cNvSpPr txBox="1"/>
          <p:nvPr/>
        </p:nvSpPr>
        <p:spPr>
          <a:xfrm>
            <a:off x="8319300" y="6950915"/>
            <a:ext cx="1649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제습기</a:t>
            </a: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역시즌</a:t>
            </a: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</a:t>
            </a: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가을</a:t>
            </a: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겨울</a:t>
            </a: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6"/>
          <p:cNvSpPr/>
          <p:nvPr/>
        </p:nvSpPr>
        <p:spPr>
          <a:xfrm>
            <a:off x="377725" y="2229750"/>
            <a:ext cx="17540100" cy="7876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6"/>
          <p:cNvSpPr txBox="1"/>
          <p:nvPr/>
        </p:nvSpPr>
        <p:spPr>
          <a:xfrm>
            <a:off x="309975" y="554225"/>
            <a:ext cx="1017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소셜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/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구매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73" name="Google Shape;6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6"/>
          <p:cNvSpPr txBox="1"/>
          <p:nvPr/>
        </p:nvSpPr>
        <p:spPr>
          <a:xfrm>
            <a:off x="377725" y="1627425"/>
            <a:ext cx="7574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공기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청정기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/ </a:t>
            </a:r>
            <a:r>
              <a:rPr 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공기정화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용품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이상치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그래프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675" name="Google Shape;675;p46"/>
          <p:cNvSpPr/>
          <p:nvPr/>
        </p:nvSpPr>
        <p:spPr>
          <a:xfrm>
            <a:off x="8186550" y="2795576"/>
            <a:ext cx="1914900" cy="316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6"/>
          <p:cNvSpPr txBox="1"/>
          <p:nvPr/>
        </p:nvSpPr>
        <p:spPr>
          <a:xfrm>
            <a:off x="8369850" y="3240925"/>
            <a:ext cx="15483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공기청정기</a:t>
            </a: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역시즌</a:t>
            </a: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여름</a:t>
            </a: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가을</a:t>
            </a: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겨울</a:t>
            </a:r>
            <a:endParaRPr sz="1800" dirty="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677" name="Google Shape;677;p46"/>
          <p:cNvSpPr/>
          <p:nvPr/>
        </p:nvSpPr>
        <p:spPr>
          <a:xfrm>
            <a:off x="8186550" y="6571750"/>
            <a:ext cx="1914900" cy="316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78" name="Google Shape;6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25" y="6327250"/>
            <a:ext cx="7315199" cy="36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3863" y="6327238"/>
            <a:ext cx="7315199" cy="36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482" y="2551068"/>
            <a:ext cx="7315199" cy="36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65321" y="2669646"/>
            <a:ext cx="7315199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6"/>
          <p:cNvSpPr txBox="1"/>
          <p:nvPr/>
        </p:nvSpPr>
        <p:spPr>
          <a:xfrm>
            <a:off x="8269050" y="7017100"/>
            <a:ext cx="17499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공기정화 용품</a:t>
            </a: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역시즌</a:t>
            </a: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여름</a:t>
            </a: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가을</a:t>
            </a: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겨울</a:t>
            </a:r>
            <a:r>
              <a:rPr lang="en-US" sz="1800">
                <a:solidFill>
                  <a:schemeClr val="lt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7"/>
          <p:cNvSpPr/>
          <p:nvPr/>
        </p:nvSpPr>
        <p:spPr>
          <a:xfrm>
            <a:off x="4166700" y="8394000"/>
            <a:ext cx="9950400" cy="1254600"/>
          </a:xfrm>
          <a:prstGeom prst="rect">
            <a:avLst/>
          </a:prstGeom>
          <a:solidFill>
            <a:srgbClr val="CFD7E7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89" name="Google Shape;689;p47"/>
          <p:cNvPicPr preferRelativeResize="0"/>
          <p:nvPr/>
        </p:nvPicPr>
        <p:blipFill rotWithShape="1">
          <a:blip r:embed="rId3">
            <a:alphaModFix/>
          </a:blip>
          <a:srcRect t="66703"/>
          <a:stretch/>
        </p:blipFill>
        <p:spPr>
          <a:xfrm>
            <a:off x="2366975" y="3099825"/>
            <a:ext cx="13554050" cy="31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7"/>
          <p:cNvSpPr txBox="1"/>
          <p:nvPr/>
        </p:nvSpPr>
        <p:spPr>
          <a:xfrm>
            <a:off x="3438900" y="6290675"/>
            <a:ext cx="11790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소셜 이상치의 날짜</a:t>
            </a:r>
            <a:r>
              <a:rPr lang="en-US" sz="25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와 </a:t>
            </a:r>
            <a:r>
              <a:rPr lang="en-US" sz="2700" b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판매량 이상치의 날짜</a:t>
            </a:r>
            <a:r>
              <a:rPr lang="en-US" sz="25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를 1:1 대응으로 판단하기는 어려움</a:t>
            </a:r>
            <a:endParaRPr sz="25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691" name="Google Shape;691;p47"/>
          <p:cNvSpPr txBox="1"/>
          <p:nvPr/>
        </p:nvSpPr>
        <p:spPr>
          <a:xfrm>
            <a:off x="3161100" y="8528700"/>
            <a:ext cx="11961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따라서</a:t>
            </a:r>
            <a:r>
              <a:rPr lang="en-US" sz="2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소셜</a:t>
            </a:r>
            <a:r>
              <a:rPr lang="en-US" sz="2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이상치로부터</a:t>
            </a:r>
            <a:r>
              <a:rPr lang="en-US" sz="2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판매량</a:t>
            </a:r>
            <a:r>
              <a:rPr lang="en-US" sz="2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이상치</a:t>
            </a:r>
            <a:r>
              <a:rPr lang="en-US" sz="2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날짜를</a:t>
            </a:r>
            <a:r>
              <a:rPr lang="en-US" sz="2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7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7일 </a:t>
            </a:r>
            <a:r>
              <a:rPr lang="en-US" sz="27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이내</a:t>
            </a: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로</a:t>
            </a:r>
            <a:r>
              <a:rPr lang="en-US" sz="2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설정</a:t>
            </a:r>
            <a:endParaRPr sz="2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추후</a:t>
            </a:r>
            <a:r>
              <a:rPr lang="en-US" sz="2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비즈니스</a:t>
            </a:r>
            <a:r>
              <a:rPr lang="en-US" sz="2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모델에</a:t>
            </a:r>
            <a:r>
              <a:rPr lang="en-US" sz="25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사용</a:t>
            </a:r>
            <a:endParaRPr sz="2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692" name="Google Shape;692;p47"/>
          <p:cNvCxnSpPr/>
          <p:nvPr/>
        </p:nvCxnSpPr>
        <p:spPr>
          <a:xfrm rot="10800000" flipH="1">
            <a:off x="2623950" y="5223788"/>
            <a:ext cx="3721200" cy="1740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3" name="Google Shape;693;p47"/>
          <p:cNvCxnSpPr/>
          <p:nvPr/>
        </p:nvCxnSpPr>
        <p:spPr>
          <a:xfrm>
            <a:off x="6425350" y="3656700"/>
            <a:ext cx="9202200" cy="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4" name="Google Shape;694;p47"/>
          <p:cNvSpPr/>
          <p:nvPr/>
        </p:nvSpPr>
        <p:spPr>
          <a:xfrm>
            <a:off x="6092725" y="2423075"/>
            <a:ext cx="1575600" cy="412200"/>
          </a:xfrm>
          <a:prstGeom prst="wedgeRectCallout">
            <a:avLst>
              <a:gd name="adj1" fmla="val -20909"/>
              <a:gd name="adj2" fmla="val 89332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소셜 이상치 날짜</a:t>
            </a: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95" name="Google Shape;695;p47"/>
          <p:cNvSpPr/>
          <p:nvPr/>
        </p:nvSpPr>
        <p:spPr>
          <a:xfrm>
            <a:off x="11675475" y="2423075"/>
            <a:ext cx="1709100" cy="412200"/>
          </a:xfrm>
          <a:prstGeom prst="wedgeRectCallout">
            <a:avLst>
              <a:gd name="adj1" fmla="val -22269"/>
              <a:gd name="adj2" fmla="val 90848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판매량 이상치 날짜</a:t>
            </a: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96" name="Google Shape;696;p47"/>
          <p:cNvSpPr txBox="1"/>
          <p:nvPr/>
        </p:nvSpPr>
        <p:spPr>
          <a:xfrm>
            <a:off x="309975" y="554225"/>
            <a:ext cx="1017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이상치</a:t>
            </a:r>
            <a:r>
              <a:rPr lang="en-US" sz="5000" b="1" dirty="0">
                <a:solidFill>
                  <a:srgbClr val="3378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날짜</a:t>
            </a:r>
            <a:r>
              <a:rPr lang="en-US" sz="5000" b="1" dirty="0">
                <a:solidFill>
                  <a:srgbClr val="3378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판단</a:t>
            </a:r>
            <a:r>
              <a:rPr lang="en-US" sz="5000" b="1" dirty="0">
                <a:solidFill>
                  <a:srgbClr val="3378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</a:t>
            </a:r>
            <a:endParaRPr sz="20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97" name="Google Shape;697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7"/>
          <p:cNvSpPr txBox="1"/>
          <p:nvPr/>
        </p:nvSpPr>
        <p:spPr>
          <a:xfrm>
            <a:off x="508425" y="1535463"/>
            <a:ext cx="75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소셜</a:t>
            </a:r>
            <a:r>
              <a:rPr 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/</a:t>
            </a:r>
            <a:r>
              <a:rPr 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구매</a:t>
            </a:r>
            <a:r>
              <a:rPr 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데이터</a:t>
            </a:r>
            <a:r>
              <a:rPr 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endParaRPr sz="22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699" name="Google Shape;699;p47"/>
          <p:cNvSpPr/>
          <p:nvPr/>
        </p:nvSpPr>
        <p:spPr>
          <a:xfrm>
            <a:off x="8805589" y="7275875"/>
            <a:ext cx="676800" cy="638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FD7E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D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8"/>
          <p:cNvSpPr/>
          <p:nvPr/>
        </p:nvSpPr>
        <p:spPr>
          <a:xfrm>
            <a:off x="-76200" y="0"/>
            <a:ext cx="18364200" cy="10172700"/>
          </a:xfrm>
          <a:prstGeom prst="rect">
            <a:avLst/>
          </a:prstGeom>
          <a:solidFill>
            <a:srgbClr val="3F44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50"/>
            <a:ext cx="18364200" cy="1034058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8"/>
          <p:cNvSpPr/>
          <p:nvPr/>
        </p:nvSpPr>
        <p:spPr>
          <a:xfrm>
            <a:off x="-76200" y="0"/>
            <a:ext cx="183642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8"/>
          <p:cNvSpPr txBox="1"/>
          <p:nvPr/>
        </p:nvSpPr>
        <p:spPr>
          <a:xfrm>
            <a:off x="1041100" y="7220029"/>
            <a:ext cx="7369500" cy="17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시즌 마케팅</a:t>
            </a:r>
            <a:endParaRPr sz="20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sz="20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.</a:t>
            </a:r>
            <a:r>
              <a:rPr lang="en-US" sz="20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역시즌 마케팅</a:t>
            </a:r>
            <a:endParaRPr sz="20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8" name="Google Shape;708;p48"/>
          <p:cNvSpPr txBox="1"/>
          <p:nvPr/>
        </p:nvSpPr>
        <p:spPr>
          <a:xfrm>
            <a:off x="930267" y="1177121"/>
            <a:ext cx="10623900" cy="3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8D5"/>
              </a:buClr>
              <a:buSzPts val="7400"/>
              <a:buFont typeface="Arial"/>
              <a:buNone/>
            </a:pPr>
            <a:r>
              <a:rPr lang="en-US" sz="6600" b="0" i="0" u="none" strike="noStrike" cap="none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0</a:t>
            </a:r>
            <a:r>
              <a:rPr lang="en-US" sz="6600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sz="6600" b="0" i="0" u="none" strike="noStrike" cap="none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. </a:t>
            </a:r>
            <a:endParaRPr sz="6600" b="0" i="0" u="none" strike="noStrike" cap="none" dirty="0">
              <a:solidFill>
                <a:srgbClr val="3378D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8D5"/>
              </a:buClr>
              <a:buSzPts val="7400"/>
              <a:buFont typeface="Arial"/>
              <a:buNone/>
            </a:pPr>
            <a:r>
              <a:rPr lang="en-US" sz="6600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비즈니스</a:t>
            </a:r>
            <a:r>
              <a:rPr lang="en-US" sz="6600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6600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endParaRPr sz="1100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4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709" name="Google Shape;709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8110" y="1409700"/>
            <a:ext cx="211285" cy="173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9"/>
          <p:cNvSpPr txBox="1"/>
          <p:nvPr/>
        </p:nvSpPr>
        <p:spPr>
          <a:xfrm>
            <a:off x="688153" y="3797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비즈니스 모델</a:t>
            </a:r>
            <a:endParaRPr sz="2000" b="1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16" name="Google Shape;71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3538" y="1971725"/>
            <a:ext cx="1108200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613" y="4468024"/>
            <a:ext cx="1737800" cy="173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p49"/>
          <p:cNvCxnSpPr/>
          <p:nvPr/>
        </p:nvCxnSpPr>
        <p:spPr>
          <a:xfrm>
            <a:off x="2863637" y="5393349"/>
            <a:ext cx="279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0" name="Google Shape;720;p49"/>
          <p:cNvSpPr txBox="1"/>
          <p:nvPr/>
        </p:nvSpPr>
        <p:spPr>
          <a:xfrm>
            <a:off x="2967988" y="5497825"/>
            <a:ext cx="2784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날씨에 따라 영향을 받는 상품군 추출</a:t>
            </a:r>
            <a:endParaRPr sz="19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21" name="Google Shape;721;p49"/>
          <p:cNvSpPr txBox="1"/>
          <p:nvPr/>
        </p:nvSpPr>
        <p:spPr>
          <a:xfrm>
            <a:off x="5769775" y="1359425"/>
            <a:ext cx="238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날씨판매지수 계산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2" name="Google Shape;722;p49"/>
          <p:cNvCxnSpPr/>
          <p:nvPr/>
        </p:nvCxnSpPr>
        <p:spPr>
          <a:xfrm>
            <a:off x="8399063" y="2525825"/>
            <a:ext cx="275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23" name="Google Shape;72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0975" y="4478200"/>
            <a:ext cx="1737800" cy="17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9"/>
          <p:cNvSpPr txBox="1"/>
          <p:nvPr/>
        </p:nvSpPr>
        <p:spPr>
          <a:xfrm>
            <a:off x="6170975" y="6496525"/>
            <a:ext cx="20265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날씨에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따른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판매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예측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매출판매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현황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계산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725" name="Google Shape;725;p49"/>
          <p:cNvCxnSpPr>
            <a:stCxn id="720" idx="2"/>
          </p:cNvCxnSpPr>
          <p:nvPr/>
        </p:nvCxnSpPr>
        <p:spPr>
          <a:xfrm>
            <a:off x="4360138" y="6267325"/>
            <a:ext cx="29100" cy="218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6" name="Google Shape;726;p49"/>
          <p:cNvSpPr/>
          <p:nvPr/>
        </p:nvSpPr>
        <p:spPr>
          <a:xfrm>
            <a:off x="2729300" y="2026775"/>
            <a:ext cx="3652800" cy="99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날씨판매지수</a:t>
            </a:r>
            <a:r>
              <a:rPr lang="en-US" sz="17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sz="15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날씨에 따른 판매율을           나타내는 지수</a:t>
            </a:r>
            <a:endParaRPr sz="20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11151575" y="3526000"/>
            <a:ext cx="3431100" cy="5975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9"/>
          <p:cNvSpPr txBox="1"/>
          <p:nvPr/>
        </p:nvSpPr>
        <p:spPr>
          <a:xfrm>
            <a:off x="11264038" y="3673800"/>
            <a:ext cx="3127200" cy="58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이번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계절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주력상품은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?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계절상품의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매출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목표는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?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계절상품의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수급계획은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?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수급을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고려한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적정한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가격정책은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? 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주력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계절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상품의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적정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재고수준은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? 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매출목표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달성을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전략은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?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마케팅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7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변수는</a:t>
            </a:r>
            <a:r>
              <a:rPr lang="en-US" sz="17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? </a:t>
            </a: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➔"/>
            </a:pPr>
            <a:r>
              <a:rPr lang="en-US" sz="18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여러가지</a:t>
            </a:r>
            <a:r>
              <a:rPr 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고려한</a:t>
            </a:r>
            <a:r>
              <a:rPr 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제품</a:t>
            </a:r>
            <a:r>
              <a:rPr 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생산</a:t>
            </a:r>
            <a:r>
              <a:rPr 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기획</a:t>
            </a:r>
            <a:endParaRPr sz="1800" b="1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12455388" y="3492275"/>
            <a:ext cx="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49"/>
          <p:cNvSpPr txBox="1"/>
          <p:nvPr/>
        </p:nvSpPr>
        <p:spPr>
          <a:xfrm>
            <a:off x="12153838" y="3092075"/>
            <a:ext cx="13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기업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기획자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15205825" y="6128950"/>
            <a:ext cx="550500" cy="769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9"/>
          <p:cNvSpPr txBox="1"/>
          <p:nvPr/>
        </p:nvSpPr>
        <p:spPr>
          <a:xfrm>
            <a:off x="15756326" y="5844100"/>
            <a:ext cx="22608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생산량</a:t>
            </a:r>
            <a:r>
              <a:rPr 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물류비용</a:t>
            </a:r>
            <a:r>
              <a:rPr 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,</a:t>
            </a:r>
            <a:endParaRPr sz="2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마케팅</a:t>
            </a:r>
            <a:r>
              <a:rPr 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5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관리</a:t>
            </a:r>
            <a:endParaRPr sz="25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3232088" y="8561825"/>
            <a:ext cx="1017000" cy="40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냉방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3232088" y="9136500"/>
            <a:ext cx="1017000" cy="40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난방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4389238" y="8561825"/>
            <a:ext cx="1017000" cy="40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습도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4389238" y="9136500"/>
            <a:ext cx="1017000" cy="40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공기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37" name="Google Shape;73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3625" y="1852013"/>
            <a:ext cx="1347600" cy="134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" name="Google Shape;738;p49"/>
          <p:cNvCxnSpPr/>
          <p:nvPr/>
        </p:nvCxnSpPr>
        <p:spPr>
          <a:xfrm rot="10800000">
            <a:off x="7039875" y="3412313"/>
            <a:ext cx="0" cy="85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9" name="Google Shape;739;p49"/>
          <p:cNvSpPr txBox="1"/>
          <p:nvPr/>
        </p:nvSpPr>
        <p:spPr>
          <a:xfrm>
            <a:off x="746839" y="1438846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</a:t>
            </a:r>
            <a:r>
              <a:rPr lang="en-US" sz="2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</a:t>
            </a:r>
            <a:endParaRPr sz="2300" i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0"/>
          <p:cNvSpPr txBox="1"/>
          <p:nvPr/>
        </p:nvSpPr>
        <p:spPr>
          <a:xfrm>
            <a:off x="746839" y="1438846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시즌</a:t>
            </a:r>
            <a:r>
              <a:rPr lang="en-US" sz="25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5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</a:t>
            </a:r>
            <a:r>
              <a:rPr lang="en-US" sz="24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sz="2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날씨</a:t>
            </a:r>
            <a:r>
              <a:rPr 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판매</a:t>
            </a:r>
            <a:r>
              <a:rPr 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지수</a:t>
            </a:r>
            <a:endParaRPr sz="2300" i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6" name="Google Shape;746;p50"/>
          <p:cNvSpPr txBox="1"/>
          <p:nvPr/>
        </p:nvSpPr>
        <p:spPr>
          <a:xfrm>
            <a:off x="688153" y="3797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비즈니스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47" name="Google Shape;74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0"/>
          <p:cNvSpPr txBox="1"/>
          <p:nvPr/>
        </p:nvSpPr>
        <p:spPr>
          <a:xfrm>
            <a:off x="406175" y="3109751"/>
            <a:ext cx="234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날씨 판매 지수 : 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49" name="Google Shape;749;p50"/>
          <p:cNvSpPr txBox="1"/>
          <p:nvPr/>
        </p:nvSpPr>
        <p:spPr>
          <a:xfrm>
            <a:off x="2769424" y="2863601"/>
            <a:ext cx="454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날씨를</a:t>
            </a:r>
            <a:r>
              <a:rPr lang="en-US" sz="2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반영한</a:t>
            </a:r>
            <a:r>
              <a:rPr lang="en-US" sz="2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n+1일의 </a:t>
            </a:r>
            <a:r>
              <a:rPr lang="en-US" sz="2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판매</a:t>
            </a:r>
            <a:r>
              <a:rPr lang="en-US" sz="2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예측량</a:t>
            </a:r>
            <a:endParaRPr sz="17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50" name="Google Shape;750;p50"/>
          <p:cNvSpPr txBox="1"/>
          <p:nvPr/>
        </p:nvSpPr>
        <p:spPr>
          <a:xfrm>
            <a:off x="2753074" y="3386801"/>
            <a:ext cx="457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날씨를 반영한 n일의 판매 예측량</a:t>
            </a:r>
            <a:endParaRPr sz="17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751" name="Google Shape;751;p50"/>
          <p:cNvCxnSpPr/>
          <p:nvPr/>
        </p:nvCxnSpPr>
        <p:spPr>
          <a:xfrm>
            <a:off x="2779175" y="3386801"/>
            <a:ext cx="458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2" name="Google Shape;752;p50"/>
          <p:cNvSpPr txBox="1"/>
          <p:nvPr/>
        </p:nvSpPr>
        <p:spPr>
          <a:xfrm>
            <a:off x="7674859" y="3217750"/>
            <a:ext cx="433426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X100   -   100</a:t>
            </a:r>
            <a:endParaRPr sz="26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53" name="Google Shape;753;p50"/>
          <p:cNvSpPr txBox="1"/>
          <p:nvPr/>
        </p:nvSpPr>
        <p:spPr>
          <a:xfrm>
            <a:off x="9841991" y="3217553"/>
            <a:ext cx="84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(%)</a:t>
            </a:r>
            <a:endParaRPr sz="20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graphicFrame>
        <p:nvGraphicFramePr>
          <p:cNvPr id="754" name="Google Shape;754;p50"/>
          <p:cNvGraphicFramePr/>
          <p:nvPr>
            <p:extLst>
              <p:ext uri="{D42A27DB-BD31-4B8C-83A1-F6EECF244321}">
                <p14:modId xmlns:p14="http://schemas.microsoft.com/office/powerpoint/2010/main" val="1357831230"/>
              </p:ext>
            </p:extLst>
          </p:nvPr>
        </p:nvGraphicFramePr>
        <p:xfrm>
          <a:off x="406175" y="4763250"/>
          <a:ext cx="9214800" cy="3926250"/>
        </p:xfrm>
        <a:graphic>
          <a:graphicData uri="http://schemas.openxmlformats.org/drawingml/2006/table">
            <a:tbl>
              <a:tblPr>
                <a:noFill/>
                <a:tableStyleId>{C5D4C32E-1032-4BAE-BEEB-25962A8C45A2}</a:tableStyleId>
              </a:tblPr>
              <a:tblGrid>
                <a:gridCol w="153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         </a:t>
                      </a:r>
                      <a:r>
                        <a:rPr lang="en-US" sz="2000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   날짜</a:t>
                      </a:r>
                      <a:endParaRPr sz="2000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상품명</a:t>
                      </a:r>
                      <a:endParaRPr sz="2000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  <a:endParaRPr sz="32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09/09</a:t>
                      </a:r>
                      <a:endParaRPr sz="25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09/10</a:t>
                      </a:r>
                      <a:endParaRPr sz="25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09/11</a:t>
                      </a:r>
                      <a:endParaRPr sz="2500"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  <a:endParaRPr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제습기</a:t>
                      </a:r>
                      <a:endParaRPr sz="2200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-3.3 %</a:t>
                      </a:r>
                      <a:endParaRPr sz="230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-3.0 %</a:t>
                      </a:r>
                      <a:endParaRPr sz="230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-29.6 %</a:t>
                      </a:r>
                      <a:endParaRPr sz="230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이동형 에어컨</a:t>
                      </a:r>
                      <a:endParaRPr sz="2200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-5.8 %</a:t>
                      </a:r>
                      <a:endParaRPr sz="230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-21.4 %</a:t>
                      </a:r>
                      <a:endParaRPr sz="230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rgbClr val="0000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8.8 %</a:t>
                      </a:r>
                      <a:endParaRPr sz="2300">
                        <a:solidFill>
                          <a:srgbClr val="0000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탁상/USB 선풍기</a:t>
                      </a:r>
                      <a:endParaRPr sz="2200">
                        <a:solidFill>
                          <a:srgbClr val="FFFF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-5.4 %</a:t>
                      </a:r>
                      <a:endParaRPr sz="230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rgbClr val="FF0000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-19.3 %</a:t>
                      </a:r>
                      <a:endParaRPr sz="2300">
                        <a:solidFill>
                          <a:srgbClr val="FF0000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rgbClr val="0000FF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9.4 %</a:t>
                      </a:r>
                      <a:endParaRPr sz="2300" dirty="0">
                        <a:solidFill>
                          <a:srgbClr val="0000FF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55" name="Google Shape;755;p50"/>
          <p:cNvCxnSpPr/>
          <p:nvPr/>
        </p:nvCxnSpPr>
        <p:spPr>
          <a:xfrm>
            <a:off x="406175" y="4763250"/>
            <a:ext cx="1548300" cy="111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6" name="Google Shape;7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3750" y="4251301"/>
            <a:ext cx="7457775" cy="44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0"/>
          <p:cNvSpPr txBox="1"/>
          <p:nvPr/>
        </p:nvSpPr>
        <p:spPr>
          <a:xfrm>
            <a:off x="12009125" y="8725950"/>
            <a:ext cx="410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실제 사용 예시 (파리바게트)</a:t>
            </a:r>
            <a:endParaRPr sz="18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58" name="Google Shape;758;p50"/>
          <p:cNvSpPr txBox="1"/>
          <p:nvPr/>
        </p:nvSpPr>
        <p:spPr>
          <a:xfrm>
            <a:off x="4379100" y="8689500"/>
            <a:ext cx="154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사용 예시</a:t>
            </a:r>
            <a:endParaRPr sz="18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"/>
          <p:cNvSpPr txBox="1"/>
          <p:nvPr/>
        </p:nvSpPr>
        <p:spPr>
          <a:xfrm>
            <a:off x="358750" y="7684550"/>
            <a:ext cx="162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구입동기</a:t>
            </a:r>
            <a:endParaRPr sz="2200">
              <a:solidFill>
                <a:srgbClr val="3038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6" name="Google Shape;766;p51"/>
          <p:cNvSpPr txBox="1"/>
          <p:nvPr/>
        </p:nvSpPr>
        <p:spPr>
          <a:xfrm>
            <a:off x="5436450" y="7684550"/>
            <a:ext cx="164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초기탐색</a:t>
            </a:r>
            <a:endParaRPr sz="2200">
              <a:solidFill>
                <a:srgbClr val="3038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7" name="Google Shape;767;p51"/>
          <p:cNvSpPr txBox="1"/>
          <p:nvPr/>
        </p:nvSpPr>
        <p:spPr>
          <a:xfrm>
            <a:off x="16193350" y="7655100"/>
            <a:ext cx="175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8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</a:t>
            </a:r>
            <a:endParaRPr sz="2200">
              <a:solidFill>
                <a:srgbClr val="3038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8" name="Google Shape;768;p51"/>
          <p:cNvSpPr txBox="1"/>
          <p:nvPr/>
        </p:nvSpPr>
        <p:spPr>
          <a:xfrm>
            <a:off x="9738375" y="7684550"/>
            <a:ext cx="37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검출 및 최종 평가</a:t>
            </a:r>
            <a:endParaRPr sz="2200">
              <a:solidFill>
                <a:srgbClr val="3038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9" name="Google Shape;769;p51"/>
          <p:cNvSpPr txBox="1"/>
          <p:nvPr/>
        </p:nvSpPr>
        <p:spPr>
          <a:xfrm>
            <a:off x="2939350" y="4944100"/>
            <a:ext cx="164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제품인지</a:t>
            </a:r>
            <a:endParaRPr sz="220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70" name="Google Shape;770;p51"/>
          <p:cNvSpPr txBox="1"/>
          <p:nvPr/>
        </p:nvSpPr>
        <p:spPr>
          <a:xfrm>
            <a:off x="13100775" y="5049550"/>
            <a:ext cx="243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구입 결정 직전</a:t>
            </a:r>
            <a:r>
              <a:rPr lang="en-US" sz="2800" b="1" u="sng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sz="2200">
              <a:solidFill>
                <a:srgbClr val="30384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71" name="Google Shape;771;p51"/>
          <p:cNvCxnSpPr/>
          <p:nvPr/>
        </p:nvCxnSpPr>
        <p:spPr>
          <a:xfrm rot="10800000" flipH="1">
            <a:off x="1733125" y="4472399"/>
            <a:ext cx="669900" cy="6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2" name="Google Shape;772;p51"/>
          <p:cNvSpPr txBox="1"/>
          <p:nvPr/>
        </p:nvSpPr>
        <p:spPr>
          <a:xfrm>
            <a:off x="8055175" y="4944088"/>
            <a:ext cx="186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0384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제품고려</a:t>
            </a:r>
            <a:endParaRPr sz="180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773" name="Google Shape;773;p51"/>
          <p:cNvCxnSpPr/>
          <p:nvPr/>
        </p:nvCxnSpPr>
        <p:spPr>
          <a:xfrm>
            <a:off x="5008275" y="4472399"/>
            <a:ext cx="669900" cy="604200"/>
          </a:xfrm>
          <a:prstGeom prst="straightConnector1">
            <a:avLst/>
          </a:prstGeom>
          <a:noFill/>
          <a:ln w="38100" cap="flat" cmpd="sng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74" name="Google Shape;7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378" y="5514625"/>
            <a:ext cx="19812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9628" y="55527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776" y="2446775"/>
            <a:ext cx="2284697" cy="24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7153" y="261063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56475" y="5624175"/>
            <a:ext cx="1762100" cy="17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81575" y="2544175"/>
            <a:ext cx="2037949" cy="203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940" y="5552725"/>
            <a:ext cx="1905000" cy="1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" name="Google Shape;781;p51"/>
          <p:cNvCxnSpPr/>
          <p:nvPr/>
        </p:nvCxnSpPr>
        <p:spPr>
          <a:xfrm>
            <a:off x="350500" y="8235650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51"/>
          <p:cNvSpPr txBox="1"/>
          <p:nvPr/>
        </p:nvSpPr>
        <p:spPr>
          <a:xfrm flipH="1">
            <a:off x="5101825" y="8311650"/>
            <a:ext cx="2349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US" sz="210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인터넷 탐색</a:t>
            </a:r>
            <a:endParaRPr sz="13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783" name="Google Shape;783;p51"/>
          <p:cNvCxnSpPr/>
          <p:nvPr/>
        </p:nvCxnSpPr>
        <p:spPr>
          <a:xfrm>
            <a:off x="5452375" y="8235650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4" name="Google Shape;784;p51"/>
          <p:cNvSpPr txBox="1"/>
          <p:nvPr/>
        </p:nvSpPr>
        <p:spPr>
          <a:xfrm flipH="1">
            <a:off x="2403025" y="5594213"/>
            <a:ext cx="3423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US" sz="2200" b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소셜</a:t>
            </a:r>
            <a:r>
              <a:rPr lang="en-US" sz="22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에서 </a:t>
            </a:r>
            <a:r>
              <a:rPr lang="en-US" sz="220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시즌오프          세일 홍보</a:t>
            </a:r>
            <a:endParaRPr sz="13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785" name="Google Shape;785;p51"/>
          <p:cNvCxnSpPr/>
          <p:nvPr/>
        </p:nvCxnSpPr>
        <p:spPr>
          <a:xfrm>
            <a:off x="2955700" y="5552725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51"/>
          <p:cNvCxnSpPr/>
          <p:nvPr/>
        </p:nvCxnSpPr>
        <p:spPr>
          <a:xfrm>
            <a:off x="8134050" y="5572738"/>
            <a:ext cx="164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7" name="Google Shape;787;p51"/>
          <p:cNvSpPr txBox="1"/>
          <p:nvPr/>
        </p:nvSpPr>
        <p:spPr>
          <a:xfrm flipH="1">
            <a:off x="12787275" y="5635700"/>
            <a:ext cx="305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US" sz="220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소셜 및 동영상후기 종합</a:t>
            </a:r>
            <a:endParaRPr sz="13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788" name="Google Shape;788;p51"/>
          <p:cNvCxnSpPr/>
          <p:nvPr/>
        </p:nvCxnSpPr>
        <p:spPr>
          <a:xfrm>
            <a:off x="13208475" y="5559700"/>
            <a:ext cx="2214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9" name="Google Shape;789;p51"/>
          <p:cNvSpPr txBox="1"/>
          <p:nvPr/>
        </p:nvSpPr>
        <p:spPr>
          <a:xfrm flipH="1">
            <a:off x="10162276" y="8298000"/>
            <a:ext cx="3423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US" sz="220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유튜브 내의 실제사용</a:t>
            </a:r>
            <a:endParaRPr sz="2200">
              <a:solidFill>
                <a:srgbClr val="30384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US" sz="220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후기 참고</a:t>
            </a:r>
            <a:endParaRPr sz="2100">
              <a:solidFill>
                <a:srgbClr val="30384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790" name="Google Shape;790;p51"/>
          <p:cNvCxnSpPr/>
          <p:nvPr/>
        </p:nvCxnSpPr>
        <p:spPr>
          <a:xfrm>
            <a:off x="10183475" y="8235650"/>
            <a:ext cx="296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51"/>
          <p:cNvSpPr txBox="1"/>
          <p:nvPr/>
        </p:nvSpPr>
        <p:spPr>
          <a:xfrm flipH="1">
            <a:off x="8055144" y="5635688"/>
            <a:ext cx="186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브랜드</a:t>
            </a:r>
            <a:endParaRPr sz="13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92" name="Google Shape;792;p51"/>
          <p:cNvSpPr txBox="1"/>
          <p:nvPr/>
        </p:nvSpPr>
        <p:spPr>
          <a:xfrm flipH="1">
            <a:off x="0" y="8311650"/>
            <a:ext cx="2651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US" sz="210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제품 고장</a:t>
            </a:r>
            <a:endParaRPr sz="13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93" name="Google Shape;793;p51"/>
          <p:cNvSpPr txBox="1"/>
          <p:nvPr/>
        </p:nvSpPr>
        <p:spPr>
          <a:xfrm flipH="1">
            <a:off x="15380100" y="8298000"/>
            <a:ext cx="27540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-US" sz="2200" dirty="0" err="1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온라인</a:t>
            </a:r>
            <a:r>
              <a:rPr lang="en-US" sz="2200" dirty="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200" dirty="0" err="1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상에서</a:t>
            </a:r>
            <a:r>
              <a:rPr lang="en-US" sz="2200" dirty="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146050" lvl="0" algn="ctr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2200" dirty="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en-US" sz="2200" dirty="0" err="1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좋은</a:t>
            </a:r>
            <a:r>
              <a:rPr lang="en-US" sz="2200" dirty="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200" dirty="0" err="1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가격으로</a:t>
            </a:r>
            <a:endParaRPr lang="en-US" sz="2200" dirty="0">
              <a:solidFill>
                <a:srgbClr val="30384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46050" lvl="0" algn="ctr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en-US" sz="2200" dirty="0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r>
              <a:rPr lang="en-US" sz="2200" dirty="0" err="1">
                <a:solidFill>
                  <a:srgbClr val="30384D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구매</a:t>
            </a:r>
            <a:endParaRPr sz="2200" dirty="0">
              <a:solidFill>
                <a:srgbClr val="30384D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794" name="Google Shape;794;p51"/>
          <p:cNvCxnSpPr/>
          <p:nvPr/>
        </p:nvCxnSpPr>
        <p:spPr>
          <a:xfrm>
            <a:off x="16196025" y="8235650"/>
            <a:ext cx="17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p51"/>
          <p:cNvSpPr txBox="1"/>
          <p:nvPr/>
        </p:nvSpPr>
        <p:spPr>
          <a:xfrm>
            <a:off x="746839" y="1438846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역시즌</a:t>
            </a:r>
            <a:r>
              <a:rPr 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</a:t>
            </a:r>
            <a:r>
              <a:rPr 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소비자들의</a:t>
            </a:r>
            <a:r>
              <a:rPr 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구매과정</a:t>
            </a:r>
            <a:endParaRPr sz="2500" i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6" name="Google Shape;796;p51"/>
          <p:cNvSpPr txBox="1"/>
          <p:nvPr/>
        </p:nvSpPr>
        <p:spPr>
          <a:xfrm>
            <a:off x="688153" y="3797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비즈니스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97" name="Google Shape;797;p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1"/>
          <p:cNvSpPr txBox="1"/>
          <p:nvPr/>
        </p:nvSpPr>
        <p:spPr>
          <a:xfrm>
            <a:off x="6374325" y="9635375"/>
            <a:ext cx="5492700" cy="492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소비자들은 </a:t>
            </a:r>
            <a:r>
              <a:rPr lang="en-US" sz="2000" b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소셜</a:t>
            </a:r>
            <a:r>
              <a:rPr lang="en-US" sz="200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의 영향을 많이 받아 구매함</a:t>
            </a:r>
            <a:endParaRPr sz="20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799" name="Google Shape;799;p51"/>
          <p:cNvCxnSpPr>
            <a:stCxn id="800" idx="2"/>
            <a:endCxn id="798" idx="1"/>
          </p:cNvCxnSpPr>
          <p:nvPr/>
        </p:nvCxnSpPr>
        <p:spPr>
          <a:xfrm rot="-5400000" flipH="1">
            <a:off x="3464038" y="6971250"/>
            <a:ext cx="3225900" cy="2594700"/>
          </a:xfrm>
          <a:prstGeom prst="bentConnector4">
            <a:avLst>
              <a:gd name="adj1" fmla="val 100112"/>
              <a:gd name="adj2" fmla="val 69915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0" name="Google Shape;800;p51"/>
          <p:cNvSpPr/>
          <p:nvPr/>
        </p:nvSpPr>
        <p:spPr>
          <a:xfrm rot="5400000">
            <a:off x="3697138" y="5539650"/>
            <a:ext cx="165000" cy="2067000"/>
          </a:xfrm>
          <a:prstGeom prst="rightBracket">
            <a:avLst>
              <a:gd name="adj" fmla="val 8333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1" name="Google Shape;801;p51"/>
          <p:cNvCxnSpPr/>
          <p:nvPr/>
        </p:nvCxnSpPr>
        <p:spPr>
          <a:xfrm rot="10800000" flipH="1">
            <a:off x="7017612" y="4472399"/>
            <a:ext cx="669900" cy="6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2" name="Google Shape;802;p51"/>
          <p:cNvCxnSpPr/>
          <p:nvPr/>
        </p:nvCxnSpPr>
        <p:spPr>
          <a:xfrm>
            <a:off x="10292762" y="4472399"/>
            <a:ext cx="669900" cy="604200"/>
          </a:xfrm>
          <a:prstGeom prst="straightConnector1">
            <a:avLst/>
          </a:prstGeom>
          <a:noFill/>
          <a:ln w="38100" cap="flat" cmpd="sng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3" name="Google Shape;803;p51"/>
          <p:cNvCxnSpPr/>
          <p:nvPr/>
        </p:nvCxnSpPr>
        <p:spPr>
          <a:xfrm rot="10800000" flipH="1">
            <a:off x="12228037" y="4472399"/>
            <a:ext cx="669900" cy="6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4" name="Google Shape;804;p51"/>
          <p:cNvCxnSpPr/>
          <p:nvPr/>
        </p:nvCxnSpPr>
        <p:spPr>
          <a:xfrm>
            <a:off x="15503187" y="4472399"/>
            <a:ext cx="669900" cy="604200"/>
          </a:xfrm>
          <a:prstGeom prst="straightConnector1">
            <a:avLst/>
          </a:prstGeom>
          <a:noFill/>
          <a:ln w="38100" cap="flat" cmpd="sng">
            <a:solidFill>
              <a:srgbClr val="08080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/>
        </p:nvSpPr>
        <p:spPr>
          <a:xfrm>
            <a:off x="660900" y="509475"/>
            <a:ext cx="30276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공모</a:t>
            </a:r>
            <a:r>
              <a:rPr lang="en-US" sz="5000" b="1" i="0" u="none" strike="noStrike" cap="none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i="0" u="none" strike="noStrike" cap="none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</a:t>
            </a:r>
            <a:endParaRPr sz="1800" b="1" i="0" u="none" strike="noStrike" cap="none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750900" y="1506625"/>
            <a:ext cx="1892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문제점-시즌</a:t>
            </a:r>
            <a:endParaRPr sz="25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0" y="8498475"/>
            <a:ext cx="18288000" cy="1334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1699325" y="8842601"/>
            <a:ext cx="165888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미리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물량을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만들어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놓아도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재고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부족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현상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발생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정확한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날씨에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따른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수요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</a:t>
            </a:r>
            <a:r>
              <a:rPr lang="en-US" sz="295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295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필요</a:t>
            </a:r>
            <a:endParaRPr sz="295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887900" y="2698638"/>
            <a:ext cx="75141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삼성,LG전자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에어컨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생산라인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‘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풀가동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’</a:t>
            </a:r>
            <a:endParaRPr sz="29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A6A6A6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Calibri"/>
                <a:sym typeface="Calibri"/>
              </a:rPr>
              <a:t>등록</a:t>
            </a:r>
            <a:r>
              <a:rPr lang="en-US" sz="2100" dirty="0">
                <a:solidFill>
                  <a:srgbClr val="A6A6A6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Calibri"/>
                <a:sym typeface="Calibri"/>
              </a:rPr>
              <a:t> 2018-08-06 11:08:16</a:t>
            </a:r>
            <a:endParaRPr sz="2100" dirty="0">
              <a:solidFill>
                <a:srgbClr val="A6A6A6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154" name="Google Shape;154;p16"/>
          <p:cNvCxnSpPr/>
          <p:nvPr/>
        </p:nvCxnSpPr>
        <p:spPr>
          <a:xfrm rot="10800000" flipH="1">
            <a:off x="887900" y="3442375"/>
            <a:ext cx="6410700" cy="29700"/>
          </a:xfrm>
          <a:prstGeom prst="straightConnector1">
            <a:avLst/>
          </a:prstGeom>
          <a:noFill/>
          <a:ln w="76200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16"/>
          <p:cNvSpPr txBox="1"/>
          <p:nvPr/>
        </p:nvSpPr>
        <p:spPr>
          <a:xfrm>
            <a:off x="1110825" y="4468112"/>
            <a:ext cx="6107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삼성전자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,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평일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2시간씩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잔업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추가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…. 10~15일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휴무</a:t>
            </a:r>
            <a:endParaRPr sz="2000" b="1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LG전자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, 6~10일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정상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가동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….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성수기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피해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개별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휴무</a:t>
            </a:r>
            <a:endParaRPr sz="2000" b="1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1196412" y="5987706"/>
            <a:ext cx="61074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[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서울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=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뉴시스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]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김지은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기자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=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기록적인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폭염에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가전업계가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휴가까지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늦추며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에어컨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생산라인을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최대한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가동하고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3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있다</a:t>
            </a:r>
            <a:r>
              <a:rPr lang="en-US" sz="2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.</a:t>
            </a:r>
            <a:endParaRPr sz="2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9147850" y="2622450"/>
            <a:ext cx="85272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때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이른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더위로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이커머스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‘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냉방가전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’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판매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크게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늘어</a:t>
            </a:r>
            <a:endParaRPr sz="29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A6A6A6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Calibri"/>
                <a:sym typeface="Calibri"/>
              </a:rPr>
              <a:t>등록</a:t>
            </a:r>
            <a:r>
              <a:rPr lang="en-US" sz="2100" dirty="0">
                <a:solidFill>
                  <a:srgbClr val="A6A6A6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Calibri"/>
                <a:sym typeface="Calibri"/>
              </a:rPr>
              <a:t> 2018-08-06 11:08:16</a:t>
            </a:r>
            <a:endParaRPr sz="2900" b="1" dirty="0">
              <a:latin typeface="나눔스퀘어_ac Light" panose="020B0600000101010101" pitchFamily="50" charset="-127"/>
              <a:ea typeface="나눔스퀘어_ac Light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158" name="Google Shape;158;p16"/>
          <p:cNvCxnSpPr>
            <a:cxnSpLocks/>
          </p:cNvCxnSpPr>
          <p:nvPr/>
        </p:nvCxnSpPr>
        <p:spPr>
          <a:xfrm flipV="1">
            <a:off x="9043300" y="3255818"/>
            <a:ext cx="7914664" cy="122195"/>
          </a:xfrm>
          <a:prstGeom prst="straightConnector1">
            <a:avLst/>
          </a:prstGeom>
          <a:noFill/>
          <a:ln w="76200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/>
          <p:nvPr/>
        </p:nvSpPr>
        <p:spPr>
          <a:xfrm flipH="1">
            <a:off x="898125" y="4513200"/>
            <a:ext cx="125100" cy="11082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9244600" y="4197675"/>
            <a:ext cx="6282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티몬서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에어컨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구매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급증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…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전년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대비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43%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증가</a:t>
            </a:r>
            <a:endParaRPr sz="2000" b="1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위메프서는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‘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창문형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에어컨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’ 2.7배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판매</a:t>
            </a:r>
            <a:r>
              <a:rPr 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증가</a:t>
            </a:r>
            <a:endParaRPr sz="2000" b="1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61" name="Google Shape;161;p16"/>
          <p:cNvSpPr/>
          <p:nvPr/>
        </p:nvSpPr>
        <p:spPr>
          <a:xfrm flipH="1">
            <a:off x="9119500" y="4219138"/>
            <a:ext cx="125100" cy="11082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" name="Google Shape;162;p16"/>
          <p:cNvCxnSpPr/>
          <p:nvPr/>
        </p:nvCxnSpPr>
        <p:spPr>
          <a:xfrm>
            <a:off x="8235450" y="2571025"/>
            <a:ext cx="48300" cy="55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63" name="Google Shape;1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8575" y="5458275"/>
            <a:ext cx="4325538" cy="28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/>
          <p:nvPr/>
        </p:nvSpPr>
        <p:spPr>
          <a:xfrm>
            <a:off x="8696870" y="8912611"/>
            <a:ext cx="803700" cy="4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365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788;p53">
            <a:extLst>
              <a:ext uri="{FF2B5EF4-FFF2-40B4-BE49-F238E27FC236}">
                <a16:creationId xmlns:a16="http://schemas.microsoft.com/office/drawing/2014/main" id="{C4F3B549-D860-4A73-A804-1D6C2B67EFA6}"/>
              </a:ext>
            </a:extLst>
          </p:cNvPr>
          <p:cNvSpPr/>
          <p:nvPr/>
        </p:nvSpPr>
        <p:spPr>
          <a:xfrm>
            <a:off x="0" y="9070680"/>
            <a:ext cx="18288000" cy="87188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latinLnBrk="1">
              <a:buClrTx/>
              <a:buFontTx/>
              <a:buNone/>
            </a:pPr>
            <a:endParaRPr sz="1200" kern="1200">
              <a:solidFill>
                <a:prstClr val="black"/>
              </a:solidFill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4" name="Google Shape;794;p53">
            <a:extLst>
              <a:ext uri="{FF2B5EF4-FFF2-40B4-BE49-F238E27FC236}">
                <a16:creationId xmlns:a16="http://schemas.microsoft.com/office/drawing/2014/main" id="{6DB6DCE2-9D84-4375-89FF-43A1472822EF}"/>
              </a:ext>
            </a:extLst>
          </p:cNvPr>
          <p:cNvSpPr txBox="1"/>
          <p:nvPr/>
        </p:nvSpPr>
        <p:spPr>
          <a:xfrm>
            <a:off x="819256" y="9320250"/>
            <a:ext cx="15879861" cy="49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algn="ctr" latinLnBrk="1">
              <a:buClrTx/>
              <a:buFontTx/>
              <a:buNone/>
            </a:pPr>
            <a:r>
              <a:rPr lang="en-US" sz="24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온라인에서</a:t>
            </a:r>
            <a:r>
              <a:rPr lang="en-US" sz="24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가전을</a:t>
            </a:r>
            <a:r>
              <a:rPr lang="en-US" sz="24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사는</a:t>
            </a:r>
            <a:r>
              <a:rPr lang="en-US" sz="24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비중이</a:t>
            </a:r>
            <a:r>
              <a:rPr lang="en-US" sz="24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늘어남에</a:t>
            </a:r>
            <a:r>
              <a:rPr lang="en-US" sz="24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따라</a:t>
            </a:r>
            <a:r>
              <a:rPr lang="en-US" sz="24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온라</a:t>
            </a:r>
            <a:r>
              <a:rPr lang="ko-KR" altLang="en-US" sz="2400" b="1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인</a:t>
            </a:r>
            <a:r>
              <a:rPr lang="en-US" sz="2400" b="1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판매에</a:t>
            </a:r>
            <a:r>
              <a:rPr lang="en-US" sz="2400" b="1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집중</a:t>
            </a:r>
            <a:r>
              <a:rPr lang="en-US" sz="24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endParaRPr sz="2400" kern="12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35" name="Google Shape;795;p53">
            <a:extLst>
              <a:ext uri="{FF2B5EF4-FFF2-40B4-BE49-F238E27FC236}">
                <a16:creationId xmlns:a16="http://schemas.microsoft.com/office/drawing/2014/main" id="{0883E9F5-E561-41D9-B558-0FAE4ADF5BCF}"/>
              </a:ext>
            </a:extLst>
          </p:cNvPr>
          <p:cNvSpPr txBox="1"/>
          <p:nvPr/>
        </p:nvSpPr>
        <p:spPr>
          <a:xfrm>
            <a:off x="458759" y="3379104"/>
            <a:ext cx="10273180" cy="1169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sz="2800" b="1" kern="12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비대면이</a:t>
            </a:r>
            <a:r>
              <a:rPr lang="en-US" sz="2800" b="1" kern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바꾼</a:t>
            </a:r>
            <a:r>
              <a:rPr lang="en-US" sz="2800" b="1" kern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소비지도</a:t>
            </a:r>
            <a:r>
              <a:rPr lang="en-US" sz="2800" b="1" kern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...</a:t>
            </a:r>
            <a:r>
              <a:rPr lang="en-US" sz="2800" b="1" kern="12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대형가전도</a:t>
            </a:r>
            <a:r>
              <a:rPr lang="en-US" sz="2800" b="1" kern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온라인으로</a:t>
            </a:r>
            <a:r>
              <a:rPr lang="en-US" sz="2800" b="1" kern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산다</a:t>
            </a:r>
            <a:endParaRPr sz="2800" b="1" kern="12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latinLnBrk="1">
              <a:buClrTx/>
              <a:buFontTx/>
              <a:buNone/>
            </a:pPr>
            <a:endParaRPr sz="2000" kern="1200" dirty="0">
              <a:solidFill>
                <a:prstClr val="black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latinLnBrk="1">
              <a:buClrTx/>
              <a:buFontTx/>
              <a:buNone/>
            </a:pPr>
            <a:r>
              <a:rPr lang="en-US" sz="2000" kern="1200" dirty="0" err="1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승인</a:t>
            </a:r>
            <a:r>
              <a:rPr lang="en-US" sz="2000" kern="1200" dirty="0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2021-01-07 09:34</a:t>
            </a:r>
            <a:endParaRPr sz="2000" kern="1200" dirty="0">
              <a:solidFill>
                <a:srgbClr val="A6A6A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36" name="Google Shape;796;p53">
            <a:extLst>
              <a:ext uri="{FF2B5EF4-FFF2-40B4-BE49-F238E27FC236}">
                <a16:creationId xmlns:a16="http://schemas.microsoft.com/office/drawing/2014/main" id="{E55C6D42-498B-478E-8811-88E3D06EE739}"/>
              </a:ext>
            </a:extLst>
          </p:cNvPr>
          <p:cNvCxnSpPr>
            <a:cxnSpLocks/>
          </p:cNvCxnSpPr>
          <p:nvPr/>
        </p:nvCxnSpPr>
        <p:spPr>
          <a:xfrm flipV="1">
            <a:off x="529608" y="3955432"/>
            <a:ext cx="8614392" cy="11141"/>
          </a:xfrm>
          <a:prstGeom prst="straightConnector1">
            <a:avLst/>
          </a:prstGeom>
          <a:noFill/>
          <a:ln w="76200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797;p53">
            <a:extLst>
              <a:ext uri="{FF2B5EF4-FFF2-40B4-BE49-F238E27FC236}">
                <a16:creationId xmlns:a16="http://schemas.microsoft.com/office/drawing/2014/main" id="{CB555F7E-62FD-4B01-9C48-CB4AE7E49D9D}"/>
              </a:ext>
            </a:extLst>
          </p:cNvPr>
          <p:cNvSpPr txBox="1"/>
          <p:nvPr/>
        </p:nvSpPr>
        <p:spPr>
          <a:xfrm>
            <a:off x="819256" y="4796184"/>
            <a:ext cx="796586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latinLnBrk="1">
              <a:buClrTx/>
              <a:buFontTx/>
              <a:buNone/>
            </a:pP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전자랜드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, “2020년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대형가전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온라인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구매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늘였다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”</a:t>
            </a:r>
            <a:endParaRPr sz="1800" kern="12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latinLnBrk="1">
              <a:buClrTx/>
              <a:buFontTx/>
              <a:buNone/>
            </a:pP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작년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온라인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판매량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냉장고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77%, TV 68%,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드럼세탁기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16%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성장</a:t>
            </a:r>
            <a:endParaRPr sz="1800" kern="12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latinLnBrk="1">
              <a:buClrTx/>
              <a:buFontTx/>
              <a:buNone/>
            </a:pP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LG전자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, 6~10일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정상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가동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….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성수기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피해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개별</a:t>
            </a:r>
            <a:r>
              <a:rPr lang="en-US" sz="18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휴무</a:t>
            </a:r>
            <a:endParaRPr sz="1800" kern="12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38" name="Google Shape;798;p53">
            <a:extLst>
              <a:ext uri="{FF2B5EF4-FFF2-40B4-BE49-F238E27FC236}">
                <a16:creationId xmlns:a16="http://schemas.microsoft.com/office/drawing/2014/main" id="{C41C6B89-25BC-46D7-83E8-B11680B026DF}"/>
              </a:ext>
            </a:extLst>
          </p:cNvPr>
          <p:cNvSpPr/>
          <p:nvPr/>
        </p:nvSpPr>
        <p:spPr>
          <a:xfrm flipH="1">
            <a:off x="583448" y="4852057"/>
            <a:ext cx="208097" cy="871884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ysClr val="window" lastClr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B6E97551-9C2F-4B5B-A4C1-88789F921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273672"/>
              </p:ext>
            </p:extLst>
          </p:nvPr>
        </p:nvGraphicFramePr>
        <p:xfrm>
          <a:off x="9697555" y="2391168"/>
          <a:ext cx="7191136" cy="4979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타원형 설명선 25">
            <a:extLst>
              <a:ext uri="{FF2B5EF4-FFF2-40B4-BE49-F238E27FC236}">
                <a16:creationId xmlns:a16="http://schemas.microsoft.com/office/drawing/2014/main" id="{460C3005-D30B-4115-B41A-2A40EA3BFE65}"/>
              </a:ext>
            </a:extLst>
          </p:cNvPr>
          <p:cNvSpPr/>
          <p:nvPr/>
        </p:nvSpPr>
        <p:spPr>
          <a:xfrm>
            <a:off x="15929553" y="2266881"/>
            <a:ext cx="532370" cy="505862"/>
          </a:xfrm>
          <a:prstGeom prst="wedgeEllipseCallout">
            <a:avLst>
              <a:gd name="adj1" fmla="val 866"/>
              <a:gd name="adj2" fmla="val 63719"/>
            </a:avLst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최고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A42978-0F86-4D55-9967-AC28C329A0D9}"/>
              </a:ext>
            </a:extLst>
          </p:cNvPr>
          <p:cNvSpPr/>
          <p:nvPr/>
        </p:nvSpPr>
        <p:spPr>
          <a:xfrm>
            <a:off x="11302811" y="1864907"/>
            <a:ext cx="3190736" cy="726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1">
              <a:lnSpc>
                <a:spcPct val="150000"/>
              </a:lnSpc>
              <a:buClrTx/>
              <a:buFontTx/>
              <a:buNone/>
            </a:pPr>
            <a:r>
              <a:rPr lang="ko-KR" altLang="en-US" sz="18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최근 구입한 가전의 구매채널</a:t>
            </a:r>
            <a:endParaRPr lang="en-US" altLang="ko-KR" sz="1100" b="1" kern="120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algn="r" latinLnBrk="1">
              <a:lnSpc>
                <a:spcPct val="150000"/>
              </a:lnSpc>
              <a:buClrTx/>
              <a:buFontTx/>
              <a:buNone/>
            </a:pPr>
            <a:r>
              <a:rPr lang="en-US" altLang="ko-KR" sz="105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lang="ko-KR" altLang="en-US" sz="105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단위 </a:t>
            </a:r>
            <a:r>
              <a:rPr lang="en-US" altLang="ko-KR" sz="105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%) </a:t>
            </a:r>
            <a:r>
              <a:rPr lang="ko-KR" altLang="en-US" sz="105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기준 </a:t>
            </a:r>
            <a:r>
              <a:rPr lang="en-US" altLang="ko-KR" sz="105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20</a:t>
            </a:r>
            <a:r>
              <a:rPr lang="ko-KR" altLang="en-US" sz="105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</a:t>
            </a:r>
            <a:r>
              <a:rPr lang="en-US" altLang="ko-KR" sz="105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~50</a:t>
            </a:r>
            <a:r>
              <a:rPr lang="ko-KR" altLang="en-US" sz="105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 남녀 </a:t>
            </a:r>
            <a:r>
              <a:rPr lang="en-US" altLang="ko-KR" sz="105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1000</a:t>
            </a:r>
            <a:r>
              <a:rPr lang="ko-KR" altLang="en-US" sz="105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명 대상</a:t>
            </a:r>
            <a:endParaRPr lang="en-US" altLang="ko-KR" sz="1050" kern="1200" dirty="0">
              <a:solidFill>
                <a:prstClr val="black">
                  <a:lumMod val="75000"/>
                  <a:lumOff val="2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6" name="Google Shape;795;p51">
            <a:extLst>
              <a:ext uri="{FF2B5EF4-FFF2-40B4-BE49-F238E27FC236}">
                <a16:creationId xmlns:a16="http://schemas.microsoft.com/office/drawing/2014/main" id="{6AB8EF71-4E18-4C3F-A9A6-E9F7EC36B904}"/>
              </a:ext>
            </a:extLst>
          </p:cNvPr>
          <p:cNvSpPr txBox="1"/>
          <p:nvPr/>
        </p:nvSpPr>
        <p:spPr>
          <a:xfrm>
            <a:off x="687496" y="1449445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역시즌</a:t>
            </a:r>
            <a:r>
              <a:rPr 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</a:t>
            </a:r>
            <a:endParaRPr sz="2500" i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Google Shape;796;p51">
            <a:extLst>
              <a:ext uri="{FF2B5EF4-FFF2-40B4-BE49-F238E27FC236}">
                <a16:creationId xmlns:a16="http://schemas.microsoft.com/office/drawing/2014/main" id="{1CEBC2EA-3E76-4E04-B5D2-9CABA08B420F}"/>
              </a:ext>
            </a:extLst>
          </p:cNvPr>
          <p:cNvSpPr txBox="1"/>
          <p:nvPr/>
        </p:nvSpPr>
        <p:spPr>
          <a:xfrm>
            <a:off x="688153" y="3797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비즈니스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8" name="Google Shape;797;p51">
            <a:extLst>
              <a:ext uri="{FF2B5EF4-FFF2-40B4-BE49-F238E27FC236}">
                <a16:creationId xmlns:a16="http://schemas.microsoft.com/office/drawing/2014/main" id="{45795A62-A3F6-4023-AB0B-2B91390F22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3"/>
          <p:cNvSpPr/>
          <p:nvPr/>
        </p:nvSpPr>
        <p:spPr>
          <a:xfrm>
            <a:off x="8291625" y="5750100"/>
            <a:ext cx="1332000" cy="980700"/>
          </a:xfrm>
          <a:prstGeom prst="flowChartAlternateProcess">
            <a:avLst/>
          </a:prstGeom>
          <a:solidFill>
            <a:srgbClr val="A4C2F4"/>
          </a:solidFill>
          <a:ln w="38100" cap="flat" cmpd="sng">
            <a:solidFill>
              <a:srgbClr val="3378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53"/>
          <p:cNvSpPr/>
          <p:nvPr/>
        </p:nvSpPr>
        <p:spPr>
          <a:xfrm>
            <a:off x="8291625" y="6730550"/>
            <a:ext cx="6659400" cy="980700"/>
          </a:xfrm>
          <a:prstGeom prst="flowChartAlternateProcess">
            <a:avLst/>
          </a:prstGeom>
          <a:solidFill>
            <a:srgbClr val="FCE5CD"/>
          </a:solidFill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53"/>
          <p:cNvSpPr/>
          <p:nvPr/>
        </p:nvSpPr>
        <p:spPr>
          <a:xfrm>
            <a:off x="14951000" y="5749975"/>
            <a:ext cx="2663400" cy="980700"/>
          </a:xfrm>
          <a:prstGeom prst="flowChartAlternateProcess">
            <a:avLst/>
          </a:prstGeom>
          <a:solidFill>
            <a:srgbClr val="FCE5CD"/>
          </a:solidFill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53"/>
          <p:cNvSpPr/>
          <p:nvPr/>
        </p:nvSpPr>
        <p:spPr>
          <a:xfrm>
            <a:off x="9623500" y="4769400"/>
            <a:ext cx="7990800" cy="980700"/>
          </a:xfrm>
          <a:prstGeom prst="flowChartAlternateProcess">
            <a:avLst/>
          </a:prstGeom>
          <a:solidFill>
            <a:srgbClr val="A4C2F4"/>
          </a:solidFill>
          <a:ln w="38100" cap="flat" cmpd="sng">
            <a:solidFill>
              <a:srgbClr val="3378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3"/>
          <p:cNvSpPr/>
          <p:nvPr/>
        </p:nvSpPr>
        <p:spPr>
          <a:xfrm>
            <a:off x="9623500" y="4769400"/>
            <a:ext cx="1332000" cy="980700"/>
          </a:xfrm>
          <a:prstGeom prst="flowChartAlternateProcess">
            <a:avLst/>
          </a:prstGeom>
          <a:solidFill>
            <a:srgbClr val="3378D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23" name="Google Shape;823;p53"/>
          <p:cNvSpPr/>
          <p:nvPr/>
        </p:nvSpPr>
        <p:spPr>
          <a:xfrm>
            <a:off x="14951000" y="5750100"/>
            <a:ext cx="1332000" cy="980700"/>
          </a:xfrm>
          <a:prstGeom prst="flowChartAlternateProcess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24" name="Google Shape;824;p53"/>
          <p:cNvSpPr txBox="1"/>
          <p:nvPr/>
        </p:nvSpPr>
        <p:spPr>
          <a:xfrm>
            <a:off x="1089936" y="3478195"/>
            <a:ext cx="5799300" cy="19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08080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1/15 ~ 21</a:t>
            </a:r>
            <a:r>
              <a:rPr lang="en-US" sz="2100" dirty="0">
                <a:solidFill>
                  <a:srgbClr val="08080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sz="2100" dirty="0">
              <a:solidFill>
                <a:srgbClr val="08080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공기청정기</a:t>
            </a:r>
            <a:r>
              <a:rPr lang="en-US" sz="22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2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할인</a:t>
            </a:r>
            <a:r>
              <a:rPr lang="en-US" sz="22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2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</a:t>
            </a:r>
            <a:endParaRPr sz="2200" dirty="0">
              <a:solidFill>
                <a:srgbClr val="08080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봄철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대비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공기청정기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할인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900" dirty="0">
              <a:solidFill>
                <a:srgbClr val="08080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8080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25" name="Google Shape;825;p53"/>
          <p:cNvSpPr txBox="1"/>
          <p:nvPr/>
        </p:nvSpPr>
        <p:spPr>
          <a:xfrm>
            <a:off x="1148636" y="6556345"/>
            <a:ext cx="5799300" cy="19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8080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1/26 ~ 2/1</a:t>
            </a:r>
            <a:r>
              <a:rPr lang="en-US" sz="2100" dirty="0">
                <a:solidFill>
                  <a:srgbClr val="08080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sz="2100" dirty="0">
              <a:solidFill>
                <a:srgbClr val="08080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제습기</a:t>
            </a:r>
            <a:r>
              <a:rPr lang="en-US" sz="22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2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할인</a:t>
            </a:r>
            <a:r>
              <a:rPr lang="en-US" sz="22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2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</a:t>
            </a:r>
            <a:endParaRPr sz="2200" dirty="0">
              <a:solidFill>
                <a:srgbClr val="08080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미리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대비하는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장마철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900" dirty="0" err="1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sz="1900" dirty="0">
                <a:solidFill>
                  <a:srgbClr val="08080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900" dirty="0">
              <a:solidFill>
                <a:srgbClr val="08080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080808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26" name="Google Shape;826;p53"/>
          <p:cNvSpPr/>
          <p:nvPr/>
        </p:nvSpPr>
        <p:spPr>
          <a:xfrm>
            <a:off x="10393738" y="8764425"/>
            <a:ext cx="628200" cy="448500"/>
          </a:xfrm>
          <a:prstGeom prst="flowChartAlternateProcess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27" name="Google Shape;827;p53"/>
          <p:cNvSpPr/>
          <p:nvPr/>
        </p:nvSpPr>
        <p:spPr>
          <a:xfrm>
            <a:off x="10393738" y="8068700"/>
            <a:ext cx="628200" cy="448500"/>
          </a:xfrm>
          <a:prstGeom prst="flowChartAlternateProcess">
            <a:avLst/>
          </a:prstGeom>
          <a:solidFill>
            <a:srgbClr val="3378D5"/>
          </a:solidFill>
          <a:ln w="9525" cap="flat" cmpd="sng">
            <a:solidFill>
              <a:srgbClr val="3378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28" name="Google Shape;828;p53"/>
          <p:cNvSpPr txBox="1"/>
          <p:nvPr/>
        </p:nvSpPr>
        <p:spPr>
          <a:xfrm>
            <a:off x="11021938" y="8062100"/>
            <a:ext cx="427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:  공기청정기 소셜 데이터 이상치 탐지일</a:t>
            </a:r>
            <a:endParaRPr sz="18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29" name="Google Shape;829;p53"/>
          <p:cNvSpPr txBox="1"/>
          <p:nvPr/>
        </p:nvSpPr>
        <p:spPr>
          <a:xfrm>
            <a:off x="11021938" y="8757825"/>
            <a:ext cx="449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:  제습기 소셜 데이터 이상치 탐지일</a:t>
            </a:r>
            <a:endParaRPr sz="18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30" name="Google Shape;830;p53"/>
          <p:cNvSpPr txBox="1"/>
          <p:nvPr/>
        </p:nvSpPr>
        <p:spPr>
          <a:xfrm>
            <a:off x="11021938" y="9453538"/>
            <a:ext cx="449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:  구매 데이터 이상치 탐지일</a:t>
            </a:r>
            <a:endParaRPr sz="180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31" name="Google Shape;831;p53"/>
          <p:cNvSpPr/>
          <p:nvPr/>
        </p:nvSpPr>
        <p:spPr>
          <a:xfrm>
            <a:off x="10393738" y="9438763"/>
            <a:ext cx="628200" cy="448500"/>
          </a:xfrm>
          <a:prstGeom prst="flowChartAlternateProcess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 b="1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✓</a:t>
            </a:r>
            <a:endParaRPr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32" name="Google Shape;832;p53"/>
          <p:cNvSpPr txBox="1"/>
          <p:nvPr/>
        </p:nvSpPr>
        <p:spPr>
          <a:xfrm>
            <a:off x="688153" y="3797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비즈니스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33" name="Google Shape;8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3"/>
          <p:cNvSpPr txBox="1"/>
          <p:nvPr/>
        </p:nvSpPr>
        <p:spPr>
          <a:xfrm>
            <a:off x="746839" y="1438846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역시즌</a:t>
            </a:r>
            <a:r>
              <a:rPr 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</a:t>
            </a:r>
            <a:endParaRPr sz="2500" b="1" i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835" name="Google Shape;835;p53"/>
          <p:cNvGraphicFramePr/>
          <p:nvPr/>
        </p:nvGraphicFramePr>
        <p:xfrm>
          <a:off x="8291613" y="1827663"/>
          <a:ext cx="9323125" cy="5883450"/>
        </p:xfrm>
        <a:graphic>
          <a:graphicData uri="http://schemas.openxmlformats.org/drawingml/2006/table">
            <a:tbl>
              <a:tblPr>
                <a:noFill/>
                <a:tableStyleId>{C5D4C32E-1032-4BAE-BEEB-25962A8C45A2}</a:tableStyleId>
              </a:tblPr>
              <a:tblGrid>
                <a:gridCol w="1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1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1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1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80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SUN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MON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TUE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WED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THU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FRI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SAT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A5A5A5"/>
                          </a:solidFill>
                        </a:rPr>
                        <a:t>31</a:t>
                      </a:r>
                      <a:endParaRPr b="1">
                        <a:solidFill>
                          <a:srgbClr val="A5A5A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2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4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8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11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12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13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14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 b="1">
                          <a:solidFill>
                            <a:srgbClr val="FF0000"/>
                          </a:solidFill>
                        </a:rPr>
                        <a:t>✓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b="1">
                          <a:solidFill>
                            <a:srgbClr val="FF0000"/>
                          </a:solidFill>
                        </a:rPr>
                        <a:t>✓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17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9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18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19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 b="1">
                          <a:solidFill>
                            <a:srgbClr val="FF0000"/>
                          </a:solidFill>
                        </a:rPr>
                        <a:t>✓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21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 b="1">
                          <a:solidFill>
                            <a:srgbClr val="FF0000"/>
                          </a:solidFill>
                        </a:rPr>
                        <a:t>✓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22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23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25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26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 b="1">
                          <a:solidFill>
                            <a:srgbClr val="FF0000"/>
                          </a:solidFill>
                        </a:rPr>
                        <a:t>✓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27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 b="1">
                          <a:solidFill>
                            <a:srgbClr val="FF0000"/>
                          </a:solidFill>
                        </a:rPr>
                        <a:t>✓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28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 b="1">
                          <a:solidFill>
                            <a:srgbClr val="FF0000"/>
                          </a:solidFill>
                        </a:rPr>
                        <a:t>✓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29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31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A5A5A5"/>
                          </a:solidFill>
                        </a:rPr>
                        <a:t>1</a:t>
                      </a:r>
                      <a:endParaRPr b="1">
                        <a:solidFill>
                          <a:srgbClr val="A5A5A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A5A5A5"/>
                          </a:solidFill>
                        </a:rPr>
                        <a:t>2</a:t>
                      </a:r>
                      <a:endParaRPr b="1">
                        <a:solidFill>
                          <a:srgbClr val="A5A5A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A5A5A5"/>
                          </a:solidFill>
                        </a:rPr>
                        <a:t>3</a:t>
                      </a:r>
                      <a:endParaRPr b="1">
                        <a:solidFill>
                          <a:srgbClr val="A5A5A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4"/>
          <p:cNvSpPr txBox="1"/>
          <p:nvPr/>
        </p:nvSpPr>
        <p:spPr>
          <a:xfrm>
            <a:off x="1245278" y="8983975"/>
            <a:ext cx="4497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공기청정기</a:t>
            </a:r>
            <a:r>
              <a:rPr 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9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할인</a:t>
            </a:r>
            <a:r>
              <a:rPr 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9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프로모션</a:t>
            </a:r>
            <a:r>
              <a:rPr lang="en-US" sz="19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(1/15 ~ 1/21)</a:t>
            </a: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842" name="Google Shape;8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450" y="4376824"/>
            <a:ext cx="6470975" cy="3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4">
            <a:alphaModFix/>
          </a:blip>
          <a:srcRect t="16422"/>
          <a:stretch/>
        </p:blipFill>
        <p:spPr>
          <a:xfrm>
            <a:off x="953750" y="3428998"/>
            <a:ext cx="5401526" cy="52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54"/>
          <p:cNvSpPr txBox="1"/>
          <p:nvPr/>
        </p:nvSpPr>
        <p:spPr>
          <a:xfrm>
            <a:off x="7950515" y="8983975"/>
            <a:ext cx="4497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제습기 할인 프로모션 (1/26 ~ 2/1)</a:t>
            </a:r>
            <a:endParaRPr sz="19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45" name="Google Shape;845;p54"/>
          <p:cNvSpPr txBox="1"/>
          <p:nvPr/>
        </p:nvSpPr>
        <p:spPr>
          <a:xfrm>
            <a:off x="13994825" y="7359425"/>
            <a:ext cx="3955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해당 기간에 프로모션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+ 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소셜을 활용한 홍보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846" name="Google Shape;84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47125" y="3523575"/>
            <a:ext cx="1235100" cy="1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57750" y="5554363"/>
            <a:ext cx="1097100" cy="10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9300" y="5393238"/>
            <a:ext cx="1419325" cy="141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Google Shape;849;p54"/>
          <p:cNvCxnSpPr/>
          <p:nvPr/>
        </p:nvCxnSpPr>
        <p:spPr>
          <a:xfrm>
            <a:off x="13616600" y="2855900"/>
            <a:ext cx="48300" cy="55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50" name="Google Shape;850;p54"/>
          <p:cNvSpPr txBox="1"/>
          <p:nvPr/>
        </p:nvSpPr>
        <p:spPr>
          <a:xfrm>
            <a:off x="688150" y="379725"/>
            <a:ext cx="44979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비즈니스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51" name="Google Shape;851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54"/>
          <p:cNvSpPr txBox="1"/>
          <p:nvPr/>
        </p:nvSpPr>
        <p:spPr>
          <a:xfrm>
            <a:off x="746844" y="1438850"/>
            <a:ext cx="37119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역시즌</a:t>
            </a:r>
            <a:r>
              <a:rPr 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2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</a:t>
            </a:r>
            <a:r>
              <a:rPr 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sz="2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프로모션</a:t>
            </a:r>
            <a:endParaRPr sz="2300" i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3" name="Google Shape;853;p54"/>
          <p:cNvSpPr txBox="1"/>
          <p:nvPr/>
        </p:nvSpPr>
        <p:spPr>
          <a:xfrm>
            <a:off x="1202046" y="2284513"/>
            <a:ext cx="4584363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[0115-0121]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역시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,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역시즌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!</a:t>
            </a:r>
            <a:endParaRPr sz="29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기간</a:t>
            </a:r>
            <a:r>
              <a:rPr lang="en-US" sz="2100" dirty="0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2018-01-15 ~ 2018-01-21</a:t>
            </a:r>
            <a:endParaRPr sz="2100" dirty="0">
              <a:solidFill>
                <a:srgbClr val="A6A6A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854" name="Google Shape;854;p54"/>
          <p:cNvCxnSpPr/>
          <p:nvPr/>
        </p:nvCxnSpPr>
        <p:spPr>
          <a:xfrm>
            <a:off x="1429027" y="2944350"/>
            <a:ext cx="4130400" cy="23700"/>
          </a:xfrm>
          <a:prstGeom prst="straightConnector1">
            <a:avLst/>
          </a:prstGeom>
          <a:noFill/>
          <a:ln w="76200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526" y="2362612"/>
            <a:ext cx="7362925" cy="66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55"/>
          <p:cNvSpPr txBox="1"/>
          <p:nvPr/>
        </p:nvSpPr>
        <p:spPr>
          <a:xfrm>
            <a:off x="746839" y="1438846"/>
            <a:ext cx="88128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시즌</a:t>
            </a: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+ </a:t>
            </a:r>
            <a:r>
              <a:rPr 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역시즌</a:t>
            </a: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2400" i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62" name="Google Shape;862;p55"/>
          <p:cNvSpPr txBox="1"/>
          <p:nvPr/>
        </p:nvSpPr>
        <p:spPr>
          <a:xfrm>
            <a:off x="746853" y="4746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63" name="Google Shape;86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55"/>
          <p:cNvSpPr txBox="1"/>
          <p:nvPr/>
        </p:nvSpPr>
        <p:spPr>
          <a:xfrm>
            <a:off x="11260788" y="4794350"/>
            <a:ext cx="67467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적당한</a:t>
            </a:r>
            <a:r>
              <a:rPr lang="en-US" sz="30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기간에</a:t>
            </a:r>
            <a:r>
              <a:rPr lang="en-US" sz="30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</a:t>
            </a:r>
            <a:r>
              <a:rPr lang="en-US" sz="30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진행하여</a:t>
            </a:r>
            <a:endParaRPr sz="30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광고효과와</a:t>
            </a:r>
            <a:r>
              <a:rPr lang="en-US" sz="30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매출을</a:t>
            </a:r>
            <a:r>
              <a:rPr lang="en-US" sz="30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극대화</a:t>
            </a:r>
            <a:endParaRPr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5" name="Google Shape;865;p55"/>
          <p:cNvSpPr txBox="1"/>
          <p:nvPr/>
        </p:nvSpPr>
        <p:spPr>
          <a:xfrm>
            <a:off x="8737900" y="9523541"/>
            <a:ext cx="89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/>
          <p:nvPr/>
        </p:nvSpPr>
        <p:spPr>
          <a:xfrm>
            <a:off x="9838138" y="4674050"/>
            <a:ext cx="1563300" cy="126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7365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6"/>
          <p:cNvSpPr txBox="1"/>
          <p:nvPr/>
        </p:nvSpPr>
        <p:spPr>
          <a:xfrm>
            <a:off x="670653" y="6270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73" name="Google Shape;87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56"/>
          <p:cNvSpPr txBox="1"/>
          <p:nvPr/>
        </p:nvSpPr>
        <p:spPr>
          <a:xfrm>
            <a:off x="808050" y="2125600"/>
            <a:ext cx="16671900" cy="757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김병찬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‘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계절상품의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비수기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할인판매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전략이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물류비용에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미치는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영향에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관한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연구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’,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경영컨설팅연구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제14권 제4호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통권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제43호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Maciej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Szmit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Anna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Szmit,Sławomir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Adamus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,  Sebastian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Bugała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“Implementation of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Brutlag's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algorithm in Anomaly Detection 3.0”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불쾌지수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https://www.kma.go.kr/HELP/basic/help_01_05.jsp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열지수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5"/>
              </a:rPr>
              <a:t>https://www.weather.go.kr/plus/life/li_asset/HELP/basic/help_01_04.jsp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체감온도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6"/>
              </a:rPr>
              <a:t>https://www.weather.go.kr/plus/life/li_asset/HELP/basic/help_01_07.jsp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IBM,‘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날씨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정보를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활용한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수요예측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및 Business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활용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“[Python]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성능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측정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지표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:: MAE, MSE, RMSE, MAPE, MPE, MSLE”,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티스토리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7"/>
              </a:rPr>
              <a:t>https://mizykk.tistory.com/102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“The Heat Index Equation”, 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https://www.wpc.ncep.noaa.gov/html/heatindex_equation.shtml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에이스트레이터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,“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온라인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마케팅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동향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–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소형가전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”, 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9"/>
              </a:rPr>
              <a:t>http://www.openads.co.kr/content/contentDetail?contsId=3990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권희진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기자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,”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티몬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코로나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집콕에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에어컨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구매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전년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比 43%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증가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”,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스마트경제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en-US" sz="2000" u="sng" dirty="0">
                <a:solidFill>
                  <a:schemeClr val="hlink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  <a:hlinkClick r:id="rId10"/>
              </a:rPr>
              <a:t>http://www.dailysmart.co.kr/news/articleView.html?idxno=27114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박준모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기자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, “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삼성,LG전자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에어컨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생산라인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‘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풀가동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’”,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철강금속신문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, 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11"/>
              </a:rPr>
              <a:t>https://www.snmnews.com/news/articleView.html?idxno=429287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김대희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기자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“</a:t>
            </a:r>
            <a:r>
              <a:rPr lang="en-US" sz="2000" dirty="0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코로나19로 </a:t>
            </a:r>
            <a:r>
              <a:rPr lang="en-US" sz="2000" dirty="0" err="1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쌓여가는</a:t>
            </a:r>
            <a:r>
              <a:rPr lang="en-US" sz="2000" dirty="0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'</a:t>
            </a:r>
            <a:r>
              <a:rPr lang="en-US" sz="2000" dirty="0" err="1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악성재고</a:t>
            </a:r>
            <a:r>
              <a:rPr lang="en-US" sz="2000" dirty="0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'…</a:t>
            </a:r>
            <a:r>
              <a:rPr lang="en-US" sz="2000" dirty="0" err="1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기업</a:t>
            </a:r>
            <a:r>
              <a:rPr lang="en-US" sz="2000" dirty="0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부담</a:t>
            </a:r>
            <a:r>
              <a:rPr lang="en-US" sz="2000" dirty="0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커져</a:t>
            </a:r>
            <a:r>
              <a:rPr lang="en-US" sz="2000" dirty="0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”, </a:t>
            </a:r>
            <a:r>
              <a:rPr lang="en-US" sz="2000" dirty="0" err="1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미래경제</a:t>
            </a:r>
            <a:r>
              <a:rPr lang="en-US" sz="2000" dirty="0">
                <a:solidFill>
                  <a:srgbClr val="292728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12"/>
              </a:rPr>
              <a:t>https://www.mirae-biz.com/news/articleView.html?idxno=62197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서정혁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기자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“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추위에도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지역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유통가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에어컨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판매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열풍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”,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영남일보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13"/>
              </a:rPr>
              <a:t>https://www.yeongnam.com/web/view.php?key=20201120010002951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김희진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기자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“</a:t>
            </a:r>
            <a:r>
              <a:rPr lang="en-US" sz="2000" dirty="0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"</a:t>
            </a:r>
            <a:r>
              <a:rPr lang="en-US" sz="2000" dirty="0" err="1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연말</a:t>
            </a:r>
            <a:r>
              <a:rPr lang="en-US" sz="2000" dirty="0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쇼핑족</a:t>
            </a:r>
            <a:r>
              <a:rPr lang="en-US" sz="2000" dirty="0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잡아라</a:t>
            </a:r>
            <a:r>
              <a:rPr lang="en-US" sz="2000" dirty="0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"… </a:t>
            </a:r>
            <a:r>
              <a:rPr lang="en-US" sz="2000" dirty="0" err="1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생활가전업계</a:t>
            </a:r>
            <a:r>
              <a:rPr lang="en-US" sz="2000" dirty="0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40~50% </a:t>
            </a:r>
            <a:r>
              <a:rPr lang="en-US" sz="2000" dirty="0" err="1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할인</a:t>
            </a:r>
            <a:r>
              <a:rPr lang="en-US" sz="2000" dirty="0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이벤트</a:t>
            </a:r>
            <a:r>
              <a:rPr lang="en-US" sz="2000" dirty="0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”, </a:t>
            </a:r>
            <a:r>
              <a:rPr lang="en-US" sz="2000" dirty="0" err="1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뉴데일리경제</a:t>
            </a:r>
            <a:r>
              <a:rPr lang="en-US" sz="2000" dirty="0">
                <a:solidFill>
                  <a:srgbClr val="222222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en-US" sz="2000" u="sng" dirty="0">
                <a:solidFill>
                  <a:schemeClr val="hlink"/>
                </a:solidFill>
                <a:highlight>
                  <a:srgbClr val="FEFEFE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  <a:hlinkClick r:id="rId14"/>
              </a:rPr>
              <a:t>http://biz.newdaily.co.kr/site/data/html/2018/12/28/2018122800048.html</a:t>
            </a:r>
            <a:endParaRPr sz="2000" dirty="0">
              <a:solidFill>
                <a:schemeClr val="dk1"/>
              </a:solidFill>
              <a:highlight>
                <a:srgbClr val="F9F9F9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en-US" sz="2000" dirty="0" err="1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전자</a:t>
            </a: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제품</a:t>
            </a: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구매</a:t>
            </a: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경로</a:t>
            </a: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en-US" sz="2000" dirty="0" err="1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중장년층</a:t>
            </a: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소비자의</a:t>
            </a: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미디어</a:t>
            </a: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활용</a:t>
            </a: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인사이트</a:t>
            </a: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조사</a:t>
            </a: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”, </a:t>
            </a:r>
            <a:r>
              <a:rPr lang="en-US" sz="2000" dirty="0" err="1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유튜브</a:t>
            </a:r>
            <a:r>
              <a:rPr lang="en-US" sz="2000" dirty="0">
                <a:solidFill>
                  <a:schemeClr val="dk1"/>
                </a:solidFill>
                <a:highlight>
                  <a:srgbClr val="F9F9F9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sz="2000" u="sng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https://www.youtube.com/watch?v=dK7m16NqSPo&amp;list=LL&amp;index=1</a:t>
            </a:r>
            <a:endParaRPr sz="3450" dirty="0">
              <a:solidFill>
                <a:srgbClr val="222222"/>
              </a:solidFill>
              <a:highlight>
                <a:srgbClr val="FEFEFE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7"/>
          <p:cNvSpPr txBox="1"/>
          <p:nvPr/>
        </p:nvSpPr>
        <p:spPr>
          <a:xfrm>
            <a:off x="670653" y="627013"/>
            <a:ext cx="96456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81" name="Google Shape;88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57"/>
          <p:cNvSpPr txBox="1"/>
          <p:nvPr/>
        </p:nvSpPr>
        <p:spPr>
          <a:xfrm>
            <a:off x="740000" y="2181450"/>
            <a:ext cx="162729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빅데이터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기반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플랫폼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시연회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행사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”, SPC magazine, </a:t>
            </a:r>
            <a:r>
              <a:rPr lang="en-US" sz="2000" u="sng" dirty="0" err="1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빅데이터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 </a:t>
            </a:r>
            <a:r>
              <a:rPr lang="en-US" sz="2000" u="sng" dirty="0" err="1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기반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 </a:t>
            </a:r>
            <a:r>
              <a:rPr lang="en-US" sz="2000" u="sng" dirty="0" err="1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플랫폼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 </a:t>
            </a:r>
            <a:r>
              <a:rPr lang="en-US" sz="2000" u="sng" dirty="0" err="1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시연회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 </a:t>
            </a:r>
            <a:r>
              <a:rPr lang="en-US" sz="2000" u="sng" dirty="0" err="1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행사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 – </a:t>
            </a:r>
            <a:r>
              <a:rPr lang="en-US" sz="2000" u="sng" dirty="0" err="1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SPC매거진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 (spcmagazine.com)</a:t>
            </a:r>
            <a:endParaRPr sz="2000" dirty="0">
              <a:solidFill>
                <a:schemeClr val="dk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445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유승호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기자</a:t>
            </a:r>
            <a:r>
              <a:rPr lang="en-US" sz="2000" dirty="0">
                <a:solidFill>
                  <a:schemeClr val="dk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“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가전제품도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온라인서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구매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…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위기의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가전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양판점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”,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브릿지경제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en-US" sz="2000" u="sng" dirty="0">
                <a:solidFill>
                  <a:schemeClr val="hlink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  <a:hlinkClick r:id="rId5"/>
              </a:rPr>
              <a:t>http://www.viva100.com/main/view.php?key=20200623010005038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  <a:cs typeface="Malgun Gothic"/>
              <a:sym typeface="Malgun Gothic"/>
            </a:endParaRPr>
          </a:p>
          <a:p>
            <a:pPr marL="4445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“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역시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역시즌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!”, </a:t>
            </a:r>
            <a:r>
              <a:rPr lang="en-US" sz="2000" u="sng" dirty="0">
                <a:solidFill>
                  <a:schemeClr val="hlink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  <a:hlinkClick r:id="rId6"/>
              </a:rPr>
              <a:t>http://www.ssg.com/event/eventDetail.ssg?promId=1100361633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  <a:cs typeface="Malgun Gothic"/>
              <a:sym typeface="Malgun Gothic"/>
            </a:endParaRPr>
          </a:p>
          <a:p>
            <a:pPr marL="4445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“</a:t>
            </a:r>
            <a:r>
              <a:rPr lang="en-US" sz="2000" dirty="0" err="1">
                <a:solidFill>
                  <a:srgbClr val="444444"/>
                </a:solidFill>
                <a:uFill>
                  <a:noFill/>
                </a:uFill>
                <a:latin typeface="나눔스퀘어 Light" panose="020B0600000101010101" pitchFamily="50" charset="-127"/>
                <a:ea typeface="나눔스퀘어 Light" panose="020B0600000101010101" pitchFamily="50" charset="-127"/>
                <a:cs typeface="Dotum"/>
                <a:sym typeface="Dot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GS샵</a:t>
            </a:r>
            <a:r>
              <a:rPr lang="en-US" sz="2000" dirty="0">
                <a:solidFill>
                  <a:srgbClr val="444444"/>
                </a:solidFill>
                <a:uFill>
                  <a:noFill/>
                </a:uFill>
                <a:latin typeface="나눔스퀘어 Light" panose="020B0600000101010101" pitchFamily="50" charset="-127"/>
                <a:ea typeface="나눔스퀘어 Light" panose="020B0600000101010101" pitchFamily="50" charset="-127"/>
                <a:cs typeface="Dotum"/>
                <a:sym typeface="Dot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solidFill>
                  <a:srgbClr val="444444"/>
                </a:solidFill>
                <a:uFill>
                  <a:noFill/>
                </a:uFill>
                <a:latin typeface="나눔스퀘어 Light" panose="020B0600000101010101" pitchFamily="50" charset="-127"/>
                <a:ea typeface="나눔스퀘어 Light" panose="020B0600000101010101" pitchFamily="50" charset="-127"/>
                <a:cs typeface="Dotum"/>
                <a:sym typeface="Dot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역시즌</a:t>
            </a:r>
            <a:r>
              <a:rPr lang="en-US" sz="2000" dirty="0">
                <a:solidFill>
                  <a:srgbClr val="444444"/>
                </a:solidFill>
                <a:uFill>
                  <a:noFill/>
                </a:uFill>
                <a:latin typeface="나눔스퀘어 Light" panose="020B0600000101010101" pitchFamily="50" charset="-127"/>
                <a:ea typeface="나눔스퀘어 Light" panose="020B0600000101010101" pitchFamily="50" charset="-127"/>
                <a:cs typeface="Dotum"/>
                <a:sym typeface="Dot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solidFill>
                  <a:srgbClr val="444444"/>
                </a:solidFill>
                <a:uFill>
                  <a:noFill/>
                </a:uFill>
                <a:latin typeface="나눔스퀘어 Light" panose="020B0600000101010101" pitchFamily="50" charset="-127"/>
                <a:ea typeface="나눔스퀘어 Light" panose="020B0600000101010101" pitchFamily="50" charset="-127"/>
                <a:cs typeface="Dotum"/>
                <a:sym typeface="Dot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세일</a:t>
            </a:r>
            <a:r>
              <a:rPr lang="en-US" sz="2000" dirty="0">
                <a:solidFill>
                  <a:srgbClr val="444444"/>
                </a:solidFill>
                <a:uFill>
                  <a:noFill/>
                </a:uFill>
                <a:latin typeface="나눔스퀘어 Light" panose="020B0600000101010101" pitchFamily="50" charset="-127"/>
                <a:ea typeface="나눔스퀘어 Light" panose="020B0600000101010101" pitchFamily="50" charset="-127"/>
                <a:cs typeface="Dotum"/>
                <a:sym typeface="Dot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~60%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  <a:cs typeface="Malgun Gothic"/>
                <a:sym typeface="Malgun Gothic"/>
              </a:rPr>
              <a:t>”, </a:t>
            </a:r>
            <a:r>
              <a:rPr lang="en-US" sz="2000" u="sng" dirty="0" err="1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세일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/</a:t>
            </a:r>
            <a:r>
              <a:rPr lang="en-US" sz="2000" u="sng" dirty="0" err="1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할인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 - </a:t>
            </a:r>
            <a:r>
              <a:rPr lang="en-US" sz="2000" u="sng" dirty="0" err="1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GS샵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 </a:t>
            </a:r>
            <a:r>
              <a:rPr lang="en-US" sz="2000" u="sng" dirty="0" err="1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역시즌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 </a:t>
            </a:r>
            <a:r>
              <a:rPr lang="en-US" sz="2000" u="sng" dirty="0" err="1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세일</a:t>
            </a:r>
            <a:r>
              <a:rPr lang="en-US" sz="2000" u="sng" dirty="0">
                <a:solidFill>
                  <a:schemeClr val="hlin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8"/>
              </a:rPr>
              <a:t> ~60% (salepop.net)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8"/>
          <p:cNvSpPr txBox="1"/>
          <p:nvPr/>
        </p:nvSpPr>
        <p:spPr>
          <a:xfrm>
            <a:off x="341550" y="200900"/>
            <a:ext cx="534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[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별첨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] – </a:t>
            </a:r>
            <a:r>
              <a:rPr lang="ko-KR" alt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제품별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머신러닝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모델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예측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89" name="Google Shape;8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50" y="693499"/>
            <a:ext cx="8392701" cy="48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919" y="5565600"/>
            <a:ext cx="11260105" cy="46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9"/>
          <p:cNvSpPr txBox="1"/>
          <p:nvPr/>
        </p:nvSpPr>
        <p:spPr>
          <a:xfrm>
            <a:off x="341550" y="200900"/>
            <a:ext cx="534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[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별첨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] – </a:t>
            </a:r>
            <a:r>
              <a:rPr lang="ko-KR" alt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제품별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머신러닝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모델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예측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97" name="Google Shape;8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93" y="803564"/>
            <a:ext cx="16869414" cy="928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6;p59">
            <a:extLst>
              <a:ext uri="{FF2B5EF4-FFF2-40B4-BE49-F238E27FC236}">
                <a16:creationId xmlns:a16="http://schemas.microsoft.com/office/drawing/2014/main" id="{79B5C2E0-7174-479F-82D8-0290A46D3927}"/>
              </a:ext>
            </a:extLst>
          </p:cNvPr>
          <p:cNvSpPr txBox="1"/>
          <p:nvPr/>
        </p:nvSpPr>
        <p:spPr>
          <a:xfrm>
            <a:off x="341550" y="200900"/>
            <a:ext cx="534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[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별첨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] – </a:t>
            </a:r>
            <a:r>
              <a:rPr lang="ko-KR" alt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제품별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머신러닝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모델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예측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결과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Google Shape;898;p59">
            <a:extLst>
              <a:ext uri="{FF2B5EF4-FFF2-40B4-BE49-F238E27FC236}">
                <a16:creationId xmlns:a16="http://schemas.microsoft.com/office/drawing/2014/main" id="{93C5ED1F-9020-4FEC-9B78-7BD8571033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454" y="1108867"/>
            <a:ext cx="16371637" cy="8755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808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0"/>
          <p:cNvSpPr txBox="1"/>
          <p:nvPr/>
        </p:nvSpPr>
        <p:spPr>
          <a:xfrm>
            <a:off x="266050" y="221700"/>
            <a:ext cx="1032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[별첨] - 소셜 / 판매 데이터 이상치 자료  </a:t>
            </a:r>
            <a:endParaRPr sz="200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905" name="Google Shape;9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00" y="1462525"/>
            <a:ext cx="16858601" cy="84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0"/>
          <p:cNvSpPr txBox="1"/>
          <p:nvPr/>
        </p:nvSpPr>
        <p:spPr>
          <a:xfrm>
            <a:off x="714600" y="1047025"/>
            <a:ext cx="1685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제습기                                                                                                              돈풍기                                                                                                     공기정화 용품                                                                                      공기청정기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/>
        </p:nvSpPr>
        <p:spPr>
          <a:xfrm>
            <a:off x="725775" y="482925"/>
            <a:ext cx="30024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공모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배경</a:t>
            </a:r>
            <a:endParaRPr sz="18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967970" y="7579150"/>
            <a:ext cx="17040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악성</a:t>
            </a:r>
            <a:r>
              <a:rPr lang="en-US" sz="265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65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재고를</a:t>
            </a:r>
            <a:r>
              <a:rPr lang="en-US" sz="265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65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프로모션을</a:t>
            </a:r>
            <a:r>
              <a:rPr lang="en-US" sz="265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65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통해</a:t>
            </a:r>
            <a:r>
              <a:rPr lang="en-US" sz="265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65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싸게</a:t>
            </a:r>
            <a:r>
              <a:rPr lang="en-US" sz="265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팔 때 </a:t>
            </a:r>
            <a:r>
              <a:rPr lang="en-US" sz="265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날씨와</a:t>
            </a:r>
            <a:r>
              <a:rPr lang="en-US" sz="265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65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관계없이</a:t>
            </a:r>
            <a:r>
              <a:rPr lang="en-US" sz="265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65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구매하는</a:t>
            </a:r>
            <a:r>
              <a:rPr lang="en-US" sz="265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65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경향을</a:t>
            </a:r>
            <a:r>
              <a:rPr lang="en-US" sz="265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65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보임</a:t>
            </a:r>
            <a:r>
              <a:rPr lang="en-US" sz="265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sz="265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725775" y="2147325"/>
            <a:ext cx="82602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코로나19로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쌓여가는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‘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악성재고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’...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기업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부담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커져</a:t>
            </a:r>
            <a:endParaRPr sz="29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등록</a:t>
            </a:r>
            <a:r>
              <a:rPr lang="en-US" sz="2100" dirty="0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2020-06-13 15:32</a:t>
            </a:r>
            <a:endParaRPr sz="2100" dirty="0">
              <a:solidFill>
                <a:srgbClr val="A6A6A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174" name="Google Shape;174;p17"/>
          <p:cNvCxnSpPr/>
          <p:nvPr/>
        </p:nvCxnSpPr>
        <p:spPr>
          <a:xfrm rot="10800000" flipH="1">
            <a:off x="835425" y="2799975"/>
            <a:ext cx="8040900" cy="3000"/>
          </a:xfrm>
          <a:prstGeom prst="straightConnector1">
            <a:avLst/>
          </a:prstGeom>
          <a:noFill/>
          <a:ln w="76200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/>
          <p:nvPr/>
        </p:nvSpPr>
        <p:spPr>
          <a:xfrm>
            <a:off x="933213" y="3581525"/>
            <a:ext cx="6471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소비심리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위축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등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재고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처리에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‘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재고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쇼핑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시장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’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급성장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76" name="Google Shape;176;p17"/>
          <p:cNvSpPr/>
          <p:nvPr/>
        </p:nvSpPr>
        <p:spPr>
          <a:xfrm flipH="1">
            <a:off x="808113" y="3581525"/>
            <a:ext cx="125100" cy="4386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725763" y="4907500"/>
            <a:ext cx="94467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“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연말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쇼핑족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잡아라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”...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생활가전업계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40~50%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할인이벤트</a:t>
            </a:r>
            <a:endParaRPr sz="29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등록</a:t>
            </a:r>
            <a:r>
              <a:rPr lang="en-US" sz="2100" dirty="0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2020-06-13 15:32</a:t>
            </a:r>
            <a:endParaRPr sz="2100" dirty="0">
              <a:solidFill>
                <a:srgbClr val="A6A6A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178" name="Google Shape;178;p17"/>
          <p:cNvCxnSpPr/>
          <p:nvPr/>
        </p:nvCxnSpPr>
        <p:spPr>
          <a:xfrm rot="10800000" flipH="1">
            <a:off x="890488" y="5573063"/>
            <a:ext cx="9560400" cy="39000"/>
          </a:xfrm>
          <a:prstGeom prst="straightConnector1">
            <a:avLst/>
          </a:prstGeom>
          <a:noFill/>
          <a:ln w="76200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17"/>
          <p:cNvSpPr txBox="1"/>
          <p:nvPr/>
        </p:nvSpPr>
        <p:spPr>
          <a:xfrm>
            <a:off x="1077088" y="6363513"/>
            <a:ext cx="6471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한경희생활과학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50%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하락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청호나이스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‘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역시즌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’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에어컨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40% </a:t>
            </a:r>
            <a:r>
              <a:rPr 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하락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80" name="Google Shape;180;p17"/>
          <p:cNvSpPr/>
          <p:nvPr/>
        </p:nvSpPr>
        <p:spPr>
          <a:xfrm flipH="1">
            <a:off x="967970" y="6449325"/>
            <a:ext cx="125100" cy="685800"/>
          </a:xfrm>
          <a:prstGeom prst="rect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10172475" y="2223800"/>
            <a:ext cx="84036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추위에도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지역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유통가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에어컨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판매</a:t>
            </a:r>
            <a:r>
              <a:rPr lang="en-US" sz="29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9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열풍</a:t>
            </a:r>
            <a:endParaRPr sz="29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서정혁ㅣ입력</a:t>
            </a:r>
            <a:r>
              <a:rPr lang="en-US" sz="2100" dirty="0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2020-11-22 10:00 ㅣ </a:t>
            </a:r>
            <a:r>
              <a:rPr lang="en-US" sz="2100" dirty="0" err="1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수정</a:t>
            </a:r>
            <a:r>
              <a:rPr lang="en-US" sz="2100" dirty="0">
                <a:solidFill>
                  <a:srgbClr val="A6A6A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Calibri"/>
                <a:sym typeface="Calibri"/>
              </a:rPr>
              <a:t> 2020-11-23</a:t>
            </a:r>
            <a:endParaRPr sz="2100" dirty="0">
              <a:solidFill>
                <a:srgbClr val="A6A6A6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182" name="Google Shape;182;p17"/>
          <p:cNvCxnSpPr/>
          <p:nvPr/>
        </p:nvCxnSpPr>
        <p:spPr>
          <a:xfrm rot="10800000" flipH="1">
            <a:off x="10284029" y="2858750"/>
            <a:ext cx="6459300" cy="20700"/>
          </a:xfrm>
          <a:prstGeom prst="straightConnector1">
            <a:avLst/>
          </a:prstGeom>
          <a:noFill/>
          <a:ln w="76200" cap="flat" cmpd="sng">
            <a:solidFill>
              <a:srgbClr val="6266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17"/>
          <p:cNvSpPr/>
          <p:nvPr/>
        </p:nvSpPr>
        <p:spPr>
          <a:xfrm>
            <a:off x="0" y="8498475"/>
            <a:ext cx="18288000" cy="158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1797651" y="8784375"/>
            <a:ext cx="15320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날씨에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따른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냉난방가전의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수요를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예측하고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, </a:t>
            </a:r>
            <a:endParaRPr sz="3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적당한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시즌과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역시즌에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프로모션을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열 수 </a:t>
            </a: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있는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예측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모델을</a:t>
            </a:r>
            <a:r>
              <a:rPr lang="en-US" sz="3000" b="1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개발하자</a:t>
            </a:r>
            <a:endParaRPr sz="3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1567200" y="8838225"/>
            <a:ext cx="1145100" cy="90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5E89"/>
          </a:solidFill>
          <a:ln w="9525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750900" y="1354225"/>
            <a:ext cx="240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문제점-역시즌</a:t>
            </a:r>
            <a:endParaRPr sz="2500" dirty="0"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/>
          <p:nvPr/>
        </p:nvSpPr>
        <p:spPr>
          <a:xfrm>
            <a:off x="9885588" y="4840675"/>
            <a:ext cx="6911100" cy="334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650" y="3142650"/>
            <a:ext cx="3298675" cy="8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9909" y="3142875"/>
            <a:ext cx="3664395" cy="86107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/>
          <p:nvPr/>
        </p:nvSpPr>
        <p:spPr>
          <a:xfrm>
            <a:off x="1463425" y="4840675"/>
            <a:ext cx="6911100" cy="334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678870" y="723900"/>
            <a:ext cx="16764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</a:t>
            </a:r>
            <a:endParaRPr sz="18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7" name="Google Shape;19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/>
          <p:nvPr/>
        </p:nvSpPr>
        <p:spPr>
          <a:xfrm>
            <a:off x="1299475" y="5778900"/>
            <a:ext cx="7239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냉난방가전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중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endParaRPr sz="2800" dirty="0">
              <a:solidFill>
                <a:schemeClr val="dk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날씨에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따라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영향을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받는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제품군을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추출해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sz="2800" dirty="0">
              <a:solidFill>
                <a:schemeClr val="dk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그에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따른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비즈니스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모델</a:t>
            </a:r>
            <a:r>
              <a:rPr lang="en-US" sz="2800" dirty="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기획</a:t>
            </a:r>
            <a:endParaRPr sz="2800" dirty="0">
              <a:solidFill>
                <a:schemeClr val="dk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9575850" y="5791197"/>
            <a:ext cx="7467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역시즌에도 구매율을 높이기 위해</a:t>
            </a:r>
            <a:endParaRPr sz="2800">
              <a:solidFill>
                <a:schemeClr val="dk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 </a:t>
            </a:r>
            <a:r>
              <a:rPr lang="en-US" sz="280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소셜 </a:t>
            </a:r>
            <a:r>
              <a:rPr lang="en-US" sz="280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데이터</a:t>
            </a:r>
            <a:r>
              <a:rPr lang="en-US" sz="280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와 구매 데이터 간의 관계</a:t>
            </a:r>
            <a:r>
              <a:rPr lang="en-US" sz="280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를 </a:t>
            </a:r>
            <a:endParaRPr sz="2800">
              <a:solidFill>
                <a:schemeClr val="dk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분석</a:t>
            </a:r>
            <a:r>
              <a:rPr lang="en-US" sz="280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및 </a:t>
            </a:r>
            <a:r>
              <a:rPr lang="en-US" sz="2800">
                <a:solidFill>
                  <a:schemeClr val="dk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sym typeface="Arial"/>
              </a:rPr>
              <a:t>프로모션을 기획</a:t>
            </a:r>
            <a:endParaRPr sz="2800">
              <a:solidFill>
                <a:schemeClr val="dk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sym typeface="Arial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4080776" y="3332540"/>
            <a:ext cx="16764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270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AutoNum type="arabicPeriod"/>
            </a:pPr>
            <a:r>
              <a:rPr lang="en-US" sz="3000" b="1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시즌</a:t>
            </a:r>
            <a:endParaRPr sz="3000"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12247741" y="3295279"/>
            <a:ext cx="18687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270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AutoNum type="arabicPeriod" startAt="2"/>
            </a:pPr>
            <a:r>
              <a:rPr lang="en-US" sz="30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역시즌</a:t>
            </a:r>
            <a:endParaRPr sz="30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/>
        </p:nvSpPr>
        <p:spPr>
          <a:xfrm>
            <a:off x="712000" y="717525"/>
            <a:ext cx="49863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활용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</a:t>
            </a:r>
            <a:endParaRPr sz="5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13912498" y="2714222"/>
            <a:ext cx="31242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9" name="Google Shape;209;p19"/>
          <p:cNvGraphicFramePr/>
          <p:nvPr>
            <p:extLst>
              <p:ext uri="{D42A27DB-BD31-4B8C-83A1-F6EECF244321}">
                <p14:modId xmlns:p14="http://schemas.microsoft.com/office/powerpoint/2010/main" val="56831546"/>
              </p:ext>
            </p:extLst>
          </p:nvPr>
        </p:nvGraphicFramePr>
        <p:xfrm>
          <a:off x="1143000" y="2171700"/>
          <a:ext cx="16230600" cy="7757975"/>
        </p:xfrm>
        <a:graphic>
          <a:graphicData uri="http://schemas.openxmlformats.org/drawingml/2006/table">
            <a:tbl>
              <a:tblPr firstRow="1" bandRow="1">
                <a:noFill/>
                <a:tableStyleId>{26E6A0DD-39B0-4E87-9D3A-23F74CC846A8}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i="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출처</a:t>
                      </a:r>
                      <a:endParaRPr sz="24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   </a:t>
                      </a:r>
                      <a:r>
                        <a:rPr lang="en-US" sz="2400" i="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 관측</a:t>
                      </a:r>
                      <a:endParaRPr sz="24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  </a:t>
                      </a:r>
                      <a:r>
                        <a:rPr lang="en-US" sz="2400" i="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내용</a:t>
                      </a:r>
                      <a:endParaRPr sz="24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    </a:t>
                      </a:r>
                      <a:r>
                        <a:rPr lang="en-US" sz="2400" i="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기간</a:t>
                      </a:r>
                      <a:endParaRPr sz="24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3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050"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    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방재기상관측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(AWS)</a:t>
                      </a:r>
                      <a:endParaRPr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84D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하루 평균기온(°C), 최저기온(°C), 최고기온(°C),일 강수량(mm), 평균 풍속(m/s)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84D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3038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2018-01-01</a:t>
                      </a:r>
                      <a:endParaRPr sz="2400" u="none" strike="noStrike" cap="none">
                        <a:solidFill>
                          <a:srgbClr val="3038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84D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3038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~</a:t>
                      </a:r>
                      <a:endParaRPr sz="2400" u="none" strike="noStrike" cap="none">
                        <a:solidFill>
                          <a:srgbClr val="3038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84D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3038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2019</a:t>
                      </a:r>
                      <a:r>
                        <a:rPr lang="en-US" sz="2400">
                          <a:solidFill>
                            <a:srgbClr val="3038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r>
                        <a:rPr lang="en-US" sz="2400" u="none" strike="noStrike" cap="none">
                          <a:solidFill>
                            <a:srgbClr val="3038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12</a:t>
                      </a:r>
                      <a:r>
                        <a:rPr lang="en-US" sz="2400">
                          <a:solidFill>
                            <a:srgbClr val="3038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r>
                        <a:rPr lang="en-US" sz="2400" u="none" strike="noStrike" cap="none">
                          <a:solidFill>
                            <a:srgbClr val="3038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31</a:t>
                      </a:r>
                      <a:endParaRPr sz="24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8080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   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황사관측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(PM10)</a:t>
                      </a:r>
                      <a:endParaRPr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하루</a:t>
                      </a:r>
                      <a:r>
                        <a:rPr lang="en-US" sz="20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당 </a:t>
                      </a:r>
                      <a:r>
                        <a:rPr lang="en-US" sz="20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미세먼지</a:t>
                      </a:r>
                      <a:r>
                        <a:rPr lang="en-US" sz="20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등 </a:t>
                      </a:r>
                      <a:r>
                        <a:rPr lang="en-US" sz="20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대기</a:t>
                      </a:r>
                      <a:r>
                        <a:rPr lang="en-US" sz="20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중에</a:t>
                      </a:r>
                      <a:r>
                        <a:rPr lang="en-US" sz="20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부유하는</a:t>
                      </a:r>
                      <a:r>
                        <a:rPr lang="en-US" sz="20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에어로졸</a:t>
                      </a:r>
                      <a:r>
                        <a:rPr lang="en-US" sz="20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중 </a:t>
                      </a:r>
                      <a:r>
                        <a:rPr lang="en-US" sz="20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직경이</a:t>
                      </a:r>
                      <a:r>
                        <a:rPr lang="en-US" sz="20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10㎛ </a:t>
                      </a:r>
                      <a:r>
                        <a:rPr lang="en-US" sz="20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이하인</a:t>
                      </a:r>
                      <a:r>
                        <a:rPr lang="en-US" sz="20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입자의</a:t>
                      </a:r>
                      <a:r>
                        <a:rPr lang="en-US" sz="20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농도</a:t>
                      </a:r>
                      <a:endParaRPr sz="20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39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84D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종관기상관측(ASOS) 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상대습도</a:t>
                      </a:r>
                      <a:r>
                        <a:rPr lang="en-US" sz="200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(%)</a:t>
                      </a:r>
                      <a:endParaRPr sz="20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07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78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u="none" strike="noStrike" cap="none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온라인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구매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이력-나이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성별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구매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개수</a:t>
                      </a:r>
                      <a:endParaRPr sz="24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4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</a:br>
                      <a:r>
                        <a:rPr lang="en-US" sz="2400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소셜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데이터-10만건당 </a:t>
                      </a:r>
                      <a:r>
                        <a:rPr lang="en-US" sz="2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언급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건수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6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 </a:t>
                      </a:r>
                      <a:endParaRPr sz="20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6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0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 Gothic"/>
                          <a:sym typeface="Nanum Gothic"/>
                        </a:rPr>
                        <a:t>    </a:t>
                      </a:r>
                      <a:endParaRPr sz="2000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0" name="Google Shape;210;p19"/>
          <p:cNvSpPr txBox="1"/>
          <p:nvPr/>
        </p:nvSpPr>
        <p:spPr>
          <a:xfrm>
            <a:off x="2035300" y="8513525"/>
            <a:ext cx="2339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바이브컴퍼니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2035302" y="7089250"/>
            <a:ext cx="2339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엠코퍼레이션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1147750" y="4097750"/>
            <a:ext cx="4114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기상청 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기상자료개방포털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6176" y="3029700"/>
            <a:ext cx="4069577" cy="241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654" y="3029703"/>
            <a:ext cx="4069577" cy="241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4500" y="5370541"/>
            <a:ext cx="3663419" cy="83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47928" y="5381872"/>
            <a:ext cx="4069577" cy="85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17870" y="5360466"/>
            <a:ext cx="4069577" cy="85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87448" y="5381872"/>
            <a:ext cx="4069577" cy="85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4500" y="6144493"/>
            <a:ext cx="3690113" cy="2354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17675" y="6176576"/>
            <a:ext cx="4069575" cy="23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4843050" y="3626178"/>
            <a:ext cx="36570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기능별로 냉난방가전의 제품군을 카테고리별로 나누고</a:t>
            </a:r>
            <a:endParaRPr sz="1900">
              <a:solidFill>
                <a:srgbClr val="30384D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날씨 및계절에 따라 얼마나 영향을 받는지 알아봄 </a:t>
            </a:r>
            <a:endParaRPr sz="25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111276" y="6869803"/>
            <a:ext cx="34311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결측치 채우기</a:t>
            </a:r>
            <a:endParaRPr sz="22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새로운 변수 설정</a:t>
            </a:r>
            <a:endParaRPr sz="22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2966800" y="3773803"/>
            <a:ext cx="36570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시즌과 역시즌으로 나누어</a:t>
            </a:r>
            <a:endParaRPr sz="22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프로모션 기간과 서비스 제안</a:t>
            </a:r>
            <a:endParaRPr sz="22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5298645" y="5421626"/>
            <a:ext cx="28170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카테고리</a:t>
            </a:r>
            <a:r>
              <a:rPr lang="en-US" sz="2200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분류</a:t>
            </a:r>
            <a:r>
              <a:rPr lang="en-US" sz="2200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 및</a:t>
            </a:r>
            <a:endParaRPr sz="2200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EDA  </a:t>
            </a:r>
            <a:endParaRPr sz="2200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1826931" y="5548057"/>
            <a:ext cx="19998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libri"/>
                <a:sym typeface="Calibri"/>
              </a:rPr>
              <a:t>데이터 전처리</a:t>
            </a:r>
            <a:endParaRPr sz="22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9749661" y="5553855"/>
            <a:ext cx="21312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모델 개발</a:t>
            </a:r>
            <a:endParaRPr sz="24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13016441" y="5537302"/>
            <a:ext cx="36117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비즈니스</a:t>
            </a:r>
            <a:r>
              <a:rPr lang="en-US" sz="24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</a:t>
            </a:r>
            <a:r>
              <a:rPr lang="en-US" sz="24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제안</a:t>
            </a:r>
            <a:endParaRPr sz="20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607487" y="751936"/>
            <a:ext cx="9645636" cy="109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처리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방법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 txBox="1"/>
          <p:nvPr/>
        </p:nvSpPr>
        <p:spPr>
          <a:xfrm>
            <a:off x="8970238" y="6763675"/>
            <a:ext cx="36900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46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AutoNum type="arabicPeriod"/>
            </a:pPr>
            <a:r>
              <a:rPr lang="en-US" sz="23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시즌</a:t>
            </a:r>
            <a:r>
              <a:rPr lang="en-US" sz="23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:    머신러닝 모델</a:t>
            </a:r>
            <a:endParaRPr sz="23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8946816" y="7624000"/>
            <a:ext cx="36117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46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AutoNum type="arabicPeriod" startAt="2"/>
            </a:pPr>
            <a:r>
              <a:rPr lang="en-US" sz="2300" b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역시즌</a:t>
            </a:r>
            <a:r>
              <a:rPr lang="en-US" sz="23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:     이상탐지</a:t>
            </a:r>
            <a:endParaRPr sz="23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/>
          <p:nvPr/>
        </p:nvSpPr>
        <p:spPr>
          <a:xfrm>
            <a:off x="12025578" y="4452050"/>
            <a:ext cx="5682554" cy="3322200"/>
          </a:xfrm>
          <a:prstGeom prst="rect">
            <a:avLst/>
          </a:prstGeom>
          <a:solidFill>
            <a:srgbClr val="CFD7E7"/>
          </a:solidFill>
          <a:ln w="9525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 txBox="1"/>
          <p:nvPr/>
        </p:nvSpPr>
        <p:spPr>
          <a:xfrm>
            <a:off x="730050" y="1467328"/>
            <a:ext cx="16827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황사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관측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미세먼지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농도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결측치</a:t>
            </a:r>
            <a:r>
              <a:rPr lang="en-US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대치</a:t>
            </a:r>
            <a:endParaRPr sz="2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249" y="3141957"/>
            <a:ext cx="5243062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178376" y="3876313"/>
            <a:ext cx="383579" cy="42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/>
        </p:nvSpPr>
        <p:spPr>
          <a:xfrm>
            <a:off x="12011723" y="4824773"/>
            <a:ext cx="5724119" cy="1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각 </a:t>
            </a:r>
            <a:r>
              <a:rPr lang="en-US" sz="2400" dirty="0" err="1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지역별로</a:t>
            </a:r>
            <a:r>
              <a:rPr lang="en-US" sz="2400" dirty="0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dirty="0" err="1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미세먼지</a:t>
            </a:r>
            <a:r>
              <a:rPr lang="en-US" sz="2400" dirty="0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dirty="0" err="1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농도가</a:t>
            </a:r>
            <a:r>
              <a:rPr lang="en-US" sz="2400" dirty="0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dirty="0" err="1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나와있어</a:t>
            </a:r>
            <a:endParaRPr sz="2400" dirty="0">
              <a:solidFill>
                <a:srgbClr val="30384D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전국</a:t>
            </a:r>
            <a:r>
              <a:rPr lang="en-US" sz="2400" dirty="0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dirty="0" err="1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평균을</a:t>
            </a:r>
            <a:r>
              <a:rPr lang="en-US" sz="2400" dirty="0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냄</a:t>
            </a:r>
            <a:endParaRPr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730050" y="540297"/>
            <a:ext cx="96456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r>
              <a:rPr lang="en-US" sz="5000" b="1" dirty="0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5000" b="1" dirty="0" err="1">
                <a:solidFill>
                  <a:srgbClr val="3378D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sz="2000" b="1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8885" y="262923"/>
            <a:ext cx="211285" cy="17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12063906" y="6650817"/>
            <a:ext cx="5724119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84D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2일 결측치를 전국 2년치의 평균으로 대치함 </a:t>
            </a:r>
            <a:endParaRPr sz="20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6705600" y="3141957"/>
            <a:ext cx="4528200" cy="6057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8936" y="3298384"/>
            <a:ext cx="3833512" cy="574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13561" y="3298384"/>
            <a:ext cx="4166437" cy="584259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1"/>
          <p:cNvSpPr/>
          <p:nvPr/>
        </p:nvSpPr>
        <p:spPr>
          <a:xfrm>
            <a:off x="7105136" y="6438900"/>
            <a:ext cx="2115000" cy="533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1713561" y="6438900"/>
            <a:ext cx="2115000" cy="533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맑은 고딕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맑은 고딕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3125</Words>
  <Application>Microsoft Office PowerPoint</Application>
  <PresentationFormat>사용자 지정</PresentationFormat>
  <Paragraphs>1090</Paragraphs>
  <Slides>49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2" baseType="lpstr">
      <vt:lpstr>나눔스퀘어 ExtraBold</vt:lpstr>
      <vt:lpstr>나눔스퀘어 Bold</vt:lpstr>
      <vt:lpstr>나눔스퀘어_ac Bold</vt:lpstr>
      <vt:lpstr>나눔스퀘어 Light</vt:lpstr>
      <vt:lpstr>나눔스퀘어_ac ExtraBold</vt:lpstr>
      <vt:lpstr>Nanum Gothic</vt:lpstr>
      <vt:lpstr>나눔스퀘어</vt:lpstr>
      <vt:lpstr>Calibri</vt:lpstr>
      <vt:lpstr>나눔스퀘어_ac Light</vt:lpstr>
      <vt:lpstr>맑은 고딕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joo000705@naver.com</cp:lastModifiedBy>
  <cp:revision>27</cp:revision>
  <dcterms:modified xsi:type="dcterms:W3CDTF">2021-06-28T05:05:59Z</dcterms:modified>
</cp:coreProperties>
</file>